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Layouts/slideLayout1.xml" ContentType="application/vnd.openxmlformats-officedocument.presentationml.slideLayout+xml"/>
  <Default Extension="wav" ContentType="audio/wav"/>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Layouts/slideLayout3.xml" ContentType="application/vnd.openxmlformats-officedocument.presentationml.slideLayout+xml"/>
  <Default Extension="jpeg" ContentType="image/jpeg"/>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20" r:id="rId1"/>
  </p:sldMasterIdLst>
  <p:sldIdLst>
    <p:sldId id="260" r:id="rId2"/>
    <p:sldId id="256" r:id="rId3"/>
    <p:sldId id="258" r:id="rId4"/>
    <p:sldId id="257" r:id="rId5"/>
    <p:sldId id="259"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6" r:id="rId31"/>
    <p:sldId id="287" r:id="rId32"/>
    <p:sldId id="288" r:id="rId33"/>
    <p:sldId id="285" r:id="rId34"/>
    <p:sldId id="289" r:id="rId35"/>
    <p:sldId id="290" r:id="rId36"/>
    <p:sldId id="292" r:id="rId37"/>
    <p:sldId id="293" r:id="rId3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5620"/>
    <p:restoredTop sz="94660"/>
  </p:normalViewPr>
  <p:slideViewPr>
    <p:cSldViewPr>
      <p:cViewPr varScale="1">
        <p:scale>
          <a:sx n="68" d="100"/>
          <a:sy n="68" d="100"/>
        </p:scale>
        <p:origin x="-1446" y="-96"/>
      </p:cViewPr>
      <p:guideLst>
        <p:guide orient="horz" pos="216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91BF3AE7-54B0-464F-8265-4088857E1A34}" type="datetimeFigureOut">
              <a:rPr lang="en-US" smtClean="0"/>
              <a:pPr/>
              <a:t>3/11/2025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C0731CD-3B8C-45E2-8A40-9D08FF796F98}"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1BF3AE7-54B0-464F-8265-4088857E1A34}" type="datetimeFigureOut">
              <a:rPr lang="en-US" smtClean="0"/>
              <a:pPr/>
              <a:t>3/11/2025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C0731CD-3B8C-45E2-8A40-9D08FF796F98}"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1BF3AE7-54B0-464F-8265-4088857E1A34}" type="datetimeFigureOut">
              <a:rPr lang="en-US" smtClean="0"/>
              <a:pPr/>
              <a:t>3/11/2025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C0731CD-3B8C-45E2-8A40-9D08FF796F98}"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1BF3AE7-54B0-464F-8265-4088857E1A34}" type="datetimeFigureOut">
              <a:rPr lang="en-US" smtClean="0"/>
              <a:pPr/>
              <a:t>3/11/2025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C0731CD-3B8C-45E2-8A40-9D08FF796F98}"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1BF3AE7-54B0-464F-8265-4088857E1A34}" type="datetimeFigureOut">
              <a:rPr lang="en-US" smtClean="0"/>
              <a:pPr/>
              <a:t>3/11/2025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C0731CD-3B8C-45E2-8A40-9D08FF796F98}"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91BF3AE7-54B0-464F-8265-4088857E1A34}" type="datetimeFigureOut">
              <a:rPr lang="en-US" smtClean="0"/>
              <a:pPr/>
              <a:t>3/11/2025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C0731CD-3B8C-45E2-8A40-9D08FF796F98}"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91BF3AE7-54B0-464F-8265-4088857E1A34}" type="datetimeFigureOut">
              <a:rPr lang="en-US" smtClean="0"/>
              <a:pPr/>
              <a:t>3/11/2025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C0731CD-3B8C-45E2-8A40-9D08FF796F98}"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91BF3AE7-54B0-464F-8265-4088857E1A34}" type="datetimeFigureOut">
              <a:rPr lang="en-US" smtClean="0"/>
              <a:pPr/>
              <a:t>3/11/2025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C0731CD-3B8C-45E2-8A40-9D08FF796F98}"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1BF3AE7-54B0-464F-8265-4088857E1A34}" type="datetimeFigureOut">
              <a:rPr lang="en-US" smtClean="0"/>
              <a:pPr/>
              <a:t>3/11/2025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C0731CD-3B8C-45E2-8A40-9D08FF796F98}"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1BF3AE7-54B0-464F-8265-4088857E1A34}" type="datetimeFigureOut">
              <a:rPr lang="en-US" smtClean="0"/>
              <a:pPr/>
              <a:t>3/11/2025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C0731CD-3B8C-45E2-8A40-9D08FF796F98}"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1BF3AE7-54B0-464F-8265-4088857E1A34}" type="datetimeFigureOut">
              <a:rPr lang="en-US" smtClean="0"/>
              <a:pPr/>
              <a:t>3/11/2025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C0731CD-3B8C-45E2-8A40-9D08FF796F98}"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1BF3AE7-54B0-464F-8265-4088857E1A34}" type="datetimeFigureOut">
              <a:rPr lang="en-US" smtClean="0"/>
              <a:pPr/>
              <a:t>3/11/2025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C0731CD-3B8C-45E2-8A40-9D08FF796F98}"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4021" r:id="rId1"/>
    <p:sldLayoutId id="2147484022" r:id="rId2"/>
    <p:sldLayoutId id="2147484023" r:id="rId3"/>
    <p:sldLayoutId id="2147484024" r:id="rId4"/>
    <p:sldLayoutId id="2147484025" r:id="rId5"/>
    <p:sldLayoutId id="2147484026" r:id="rId6"/>
    <p:sldLayoutId id="2147484027" r:id="rId7"/>
    <p:sldLayoutId id="2147484028" r:id="rId8"/>
    <p:sldLayoutId id="2147484029" r:id="rId9"/>
    <p:sldLayoutId id="2147484030" r:id="rId10"/>
    <p:sldLayoutId id="2147484031"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audio" Target="../media/audio1.wav"/><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audio" Target="../media/audio10.wav"/></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2.xml"/><Relationship Id="rId1" Type="http://schemas.openxmlformats.org/officeDocument/2006/relationships/audio" Target="../media/audio11.wav"/></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audio" Target="../media/audio12.wav"/></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audio" Target="../media/audio13.wav"/></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audio" Target="../media/audio14.wav"/></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audio" Target="../media/audio15.wav"/></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audio" Target="../media/audio16.wav"/></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audio" Target="../media/audio17.wav"/></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audio" Target="../media/audio18.wav"/></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audio" Target="../media/audio19.wav"/></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1.xml"/><Relationship Id="rId1" Type="http://schemas.openxmlformats.org/officeDocument/2006/relationships/audio" Target="../media/audio2.wav"/></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audio" Target="../media/audio20.wav"/></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audio" Target="../media/audio21.wav"/></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Layout" Target="../slideLayouts/slideLayout2.xml"/><Relationship Id="rId1" Type="http://schemas.openxmlformats.org/officeDocument/2006/relationships/audio" Target="../media/audio22.wav"/></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Layout" Target="../slideLayouts/slideLayout2.xml"/><Relationship Id="rId1" Type="http://schemas.openxmlformats.org/officeDocument/2006/relationships/audio" Target="../media/audio23.wav"/></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audio" Target="../media/audio24.wav"/></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audio" Target="../media/audio25.wav"/></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audio" Target="../media/audio26.wav"/></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audio" Target="../media/audio27.wav"/></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audio" Target="../media/audio28.wav"/></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audio" Target="../media/audio29.wav"/></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audio" Target="../media/audio3.wav"/></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audio" Target="../media/audio30.wav"/></Relationships>
</file>

<file path=ppt/slides/_rels/slide3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2.xml"/><Relationship Id="rId1" Type="http://schemas.openxmlformats.org/officeDocument/2006/relationships/audio" Target="../media/audio31.wav"/></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audio" Target="../media/audio32.wav"/></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audio" Target="../media/audio33.wav"/></Relationships>
</file>

<file path=ppt/slides/_rels/slide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audio" Target="../media/audio34.wav"/></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audio" Target="../media/audio35.wav"/></Relationships>
</file>

<file path=ppt/slides/_rels/slide3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Layout" Target="../slideLayouts/slideLayout2.xml"/><Relationship Id="rId1" Type="http://schemas.openxmlformats.org/officeDocument/2006/relationships/audio" Target="../media/audio36.wav"/></Relationships>
</file>

<file path=ppt/slides/_rels/slide3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Layout" Target="../slideLayouts/slideLayout2.xml"/><Relationship Id="rId1" Type="http://schemas.openxmlformats.org/officeDocument/2006/relationships/audio" Target="../media/audio37.wav"/></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audio" Target="../media/audio4.wav"/></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audio" Target="../media/audio5.wav"/></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audio" Target="../media/audio6.wav"/></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Layout" Target="../slideLayouts/slideLayout2.xml"/><Relationship Id="rId1" Type="http://schemas.openxmlformats.org/officeDocument/2006/relationships/audio" Target="../media/audio7.wav"/></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2.xml"/><Relationship Id="rId1" Type="http://schemas.openxmlformats.org/officeDocument/2006/relationships/audio" Target="../media/audio8.wav"/></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Layout" Target="../slideLayouts/slideLayout2.xml"/><Relationship Id="rId1" Type="http://schemas.openxmlformats.org/officeDocument/2006/relationships/audio" Target="../media/audio9.wav"/></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5000" r="-25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57158" y="357166"/>
            <a:ext cx="8229600" cy="1143000"/>
          </a:xfrm>
        </p:spPr>
        <p:txBody>
          <a:bodyPr>
            <a:normAutofit fontScale="90000"/>
          </a:bodyPr>
          <a:lstStyle/>
          <a:p>
            <a:r>
              <a:rPr lang="en-US" u="sng" dirty="0" smtClean="0">
                <a:solidFill>
                  <a:schemeClr val="bg1"/>
                </a:solidFill>
                <a:latin typeface="Arial Black" pitchFamily="34" charset="0"/>
              </a:rPr>
              <a:t>Property management application using</a:t>
            </a:r>
            <a:endParaRPr lang="en-US" u="sng" dirty="0">
              <a:solidFill>
                <a:schemeClr val="bg1"/>
              </a:solidFill>
              <a:latin typeface="Arial Black" pitchFamily="34" charset="0"/>
            </a:endParaRPr>
          </a:p>
        </p:txBody>
      </p:sp>
      <p:sp>
        <p:nvSpPr>
          <p:cNvPr id="3" name="Content Placeholder 2"/>
          <p:cNvSpPr>
            <a:spLocks noGrp="1"/>
          </p:cNvSpPr>
          <p:nvPr>
            <p:ph idx="1"/>
          </p:nvPr>
        </p:nvSpPr>
        <p:spPr>
          <a:xfrm>
            <a:off x="142844" y="1571612"/>
            <a:ext cx="9001156" cy="5286388"/>
          </a:xfrm>
        </p:spPr>
        <p:txBody>
          <a:bodyPr/>
          <a:lstStyle/>
          <a:p>
            <a:pPr lvl="8"/>
            <a:r>
              <a:rPr lang="en-US" dirty="0" smtClean="0"/>
              <a:t>    																																																												</a:t>
            </a:r>
            <a:r>
              <a:rPr lang="en-US" sz="2800" u="sng" dirty="0" smtClean="0">
                <a:solidFill>
                  <a:schemeClr val="bg1"/>
                </a:solidFill>
              </a:rPr>
              <a:t>long term internship project</a:t>
            </a:r>
            <a:endParaRPr lang="en-US" sz="2800" u="sng" dirty="0">
              <a:solidFill>
                <a:schemeClr val="bg1"/>
              </a:solidFill>
            </a:endParaRPr>
          </a:p>
        </p:txBody>
      </p:sp>
      <p:pic>
        <p:nvPicPr>
          <p:cNvPr id="5" name="Recorded Sound">
            <a:hlinkClick r:id="" action="ppaction://media"/>
          </p:cNvPr>
          <p:cNvPicPr>
            <a:picLocks noRot="1" noChangeAspect="1"/>
          </p:cNvPicPr>
          <p:nvPr>
            <a:wavAudioFile r:embed="rId1" name="Recorded Sound"/>
          </p:nvPr>
        </p:nvPicPr>
        <p:blipFill>
          <a:blip r:embed="rId4"/>
          <a:stretch>
            <a:fillRect/>
          </a:stretch>
        </p:blipFill>
        <p:spPr>
          <a:xfrm>
            <a:off x="4419600" y="3276600"/>
            <a:ext cx="304800" cy="304800"/>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6631" fill="hold"/>
                                        <p:tgtEl>
                                          <p:spTgt spid="5"/>
                                        </p:tgtEl>
                                      </p:cBhvr>
                                    </p:cmd>
                                  </p:childTnLst>
                                </p:cTn>
                              </p:par>
                            </p:childTnLst>
                          </p:cTn>
                        </p:par>
                      </p:childTnLst>
                    </p:cTn>
                  </p:par>
                </p:childTnLst>
              </p:cTn>
              <p:nextCondLst>
                <p:cond evt="onClick" delay="0">
                  <p:tgtEl>
                    <p:spTgt spid="5"/>
                  </p:tgtEl>
                </p:cond>
              </p:nextCondLst>
            </p:seq>
            <p:audio>
              <p:cMediaNode>
                <p:cTn id="7" fill="hold" display="0">
                  <p:stCondLst>
                    <p:cond delay="indefinite"/>
                  </p:stCondLst>
                  <p:endCondLst>
                    <p:cond evt="onNext" delay="0">
                      <p:tgtEl>
                        <p:sldTgt/>
                      </p:tgtEl>
                    </p:cond>
                    <p:cond evt="onPrev" delay="0">
                      <p:tgtEl>
                        <p:sldTgt/>
                      </p:tgtEl>
                    </p:cond>
                    <p:cond evt="onStopAudio" delay="0">
                      <p:tgtEl>
                        <p:sldTgt/>
                      </p:tgtEl>
                    </p:cond>
                  </p:endCondLst>
                </p:cTn>
                <p:tgtEl>
                  <p:spTgt spid="5"/>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4000" cy="6858000"/>
          </a:xfrm>
        </p:spPr>
        <p:txBody>
          <a:bodyPr>
            <a:normAutofit fontScale="92500" lnSpcReduction="10000"/>
          </a:bodyPr>
          <a:lstStyle/>
          <a:p>
            <a:pPr algn="ctr">
              <a:buNone/>
            </a:pPr>
            <a:r>
              <a:rPr lang="en-US" b="1" u="sng" dirty="0" smtClean="0"/>
              <a:t>Tabs	</a:t>
            </a:r>
          </a:p>
          <a:p>
            <a:pPr>
              <a:buNone/>
            </a:pPr>
            <a:r>
              <a:rPr lang="en-US" dirty="0" smtClean="0"/>
              <a:t>A tab is like a user interface that is used to build a </a:t>
            </a:r>
          </a:p>
          <a:p>
            <a:pPr>
              <a:buNone/>
            </a:pPr>
            <a:r>
              <a:rPr lang="en-US" dirty="0" smtClean="0"/>
              <a:t>Records for objects and to view the objects.</a:t>
            </a:r>
          </a:p>
          <a:p>
            <a:pPr>
              <a:buNone/>
            </a:pPr>
            <a:r>
              <a:rPr lang="en-US" dirty="0" smtClean="0"/>
              <a:t>Type of tabs:</a:t>
            </a:r>
          </a:p>
          <a:p>
            <a:pPr marL="514350" indent="-514350">
              <a:buFont typeface="+mj-lt"/>
              <a:buAutoNum type="alphaLcParenR"/>
            </a:pPr>
            <a:r>
              <a:rPr lang="en-US" dirty="0" smtClean="0"/>
              <a:t>Custom object tab.</a:t>
            </a:r>
          </a:p>
          <a:p>
            <a:pPr marL="514350" indent="-514350">
              <a:buFont typeface="+mj-lt"/>
              <a:buAutoNum type="alphaLcParenR"/>
            </a:pPr>
            <a:r>
              <a:rPr lang="en-US" dirty="0" smtClean="0"/>
              <a:t>Web tab.</a:t>
            </a:r>
          </a:p>
          <a:p>
            <a:pPr marL="514350" indent="-514350">
              <a:buFont typeface="+mj-lt"/>
              <a:buAutoNum type="alphaLcParenR"/>
            </a:pPr>
            <a:r>
              <a:rPr lang="en-US" dirty="0" smtClean="0"/>
              <a:t>Visual force tab.</a:t>
            </a:r>
          </a:p>
          <a:p>
            <a:pPr marL="514350" indent="-514350" algn="ctr">
              <a:buNone/>
            </a:pPr>
            <a:r>
              <a:rPr lang="en-US" b="1" u="sng" dirty="0" smtClean="0"/>
              <a:t>The lightning app</a:t>
            </a:r>
          </a:p>
          <a:p>
            <a:pPr marL="514350" indent="-514350">
              <a:buNone/>
            </a:pPr>
            <a:r>
              <a:rPr lang="en-US" dirty="0" smtClean="0"/>
              <a:t>A lightning app is a collection of items that work by</a:t>
            </a:r>
          </a:p>
          <a:p>
            <a:pPr marL="514350" indent="-514350">
              <a:buNone/>
            </a:pPr>
            <a:r>
              <a:rPr lang="en-US" dirty="0" smtClean="0"/>
              <a:t>Together to serve a particular function. In lightning </a:t>
            </a:r>
          </a:p>
          <a:p>
            <a:pPr marL="514350" indent="-514350">
              <a:buNone/>
            </a:pPr>
            <a:r>
              <a:rPr lang="en-US" dirty="0" smtClean="0"/>
              <a:t>Experience, lightning apps give your users </a:t>
            </a:r>
            <a:r>
              <a:rPr lang="en-US" dirty="0" err="1" smtClean="0"/>
              <a:t>acces</a:t>
            </a:r>
            <a:r>
              <a:rPr lang="en-US" dirty="0" smtClean="0"/>
              <a:t> to the</a:t>
            </a:r>
          </a:p>
          <a:p>
            <a:pPr marL="514350" indent="-514350">
              <a:buNone/>
            </a:pPr>
            <a:r>
              <a:rPr lang="en-US" dirty="0" smtClean="0"/>
              <a:t>Set of objects, tabs, and other items all in convenient</a:t>
            </a:r>
          </a:p>
          <a:p>
            <a:pPr marL="514350" indent="-514350">
              <a:buNone/>
            </a:pPr>
            <a:r>
              <a:rPr lang="en-US" dirty="0" smtClean="0"/>
              <a:t>Bundle in the navigation bar. </a:t>
            </a:r>
          </a:p>
          <a:p>
            <a:pPr marL="514350" indent="-514350">
              <a:buNone/>
            </a:pPr>
            <a:endParaRPr lang="en-US" dirty="0" smtClean="0"/>
          </a:p>
          <a:p>
            <a:pPr>
              <a:buNone/>
            </a:pPr>
            <a:endParaRPr lang="en-US" dirty="0"/>
          </a:p>
        </p:txBody>
      </p:sp>
      <p:pic>
        <p:nvPicPr>
          <p:cNvPr id="4" name="Recorded Sound">
            <a:hlinkClick r:id="" action="ppaction://media"/>
          </p:cNvPr>
          <p:cNvPicPr>
            <a:picLocks noRot="1" noChangeAspect="1"/>
          </p:cNvPicPr>
          <p:nvPr>
            <a:wavAudioFile r:embed="rId1" name="Recorded Sound"/>
          </p:nvPr>
        </p:nvPicPr>
        <p:blipFill>
          <a:blip r:embed="rId3"/>
          <a:stretch>
            <a:fillRect/>
          </a:stretch>
        </p:blipFill>
        <p:spPr>
          <a:xfrm>
            <a:off x="4419600" y="3276600"/>
            <a:ext cx="304800" cy="304800"/>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34029" fill="hold"/>
                                        <p:tgtEl>
                                          <p:spTgt spid="4"/>
                                        </p:tgtEl>
                                      </p:cBhvr>
                                    </p:cmd>
                                  </p:childTnLst>
                                </p:cTn>
                              </p:par>
                            </p:childTnLst>
                          </p:cTn>
                        </p:par>
                      </p:childTnLst>
                    </p:cTn>
                  </p:par>
                </p:childTnLst>
              </p:cTn>
              <p:nextCondLst>
                <p:cond evt="onClick" delay="0">
                  <p:tgtEl>
                    <p:spTgt spid="4"/>
                  </p:tgtEl>
                </p:cond>
              </p:nextCondLst>
            </p:seq>
            <p:audio>
              <p:cMediaNode>
                <p:cTn id="7" fill="hold" display="0">
                  <p:stCondLst>
                    <p:cond delay="indefinite"/>
                  </p:stCondLst>
                  <p:endCondLst>
                    <p:cond evt="onNext" delay="0">
                      <p:tgtEl>
                        <p:sldTgt/>
                      </p:tgtEl>
                    </p:cond>
                    <p:cond evt="onPrev" delay="0">
                      <p:tgtEl>
                        <p:sldTgt/>
                      </p:tgtEl>
                    </p:cond>
                    <p:cond evt="onStopAudio" delay="0">
                      <p:tgtEl>
                        <p:sldTgt/>
                      </p:tgtEl>
                    </p:cond>
                  </p:endCondLst>
                </p:cTn>
                <p:tgtEl>
                  <p:spTgt spid="4"/>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4000" cy="6858000"/>
          </a:xfrm>
        </p:spPr>
        <p:txBody>
          <a:bodyPr>
            <a:normAutofit/>
          </a:bodyPr>
          <a:lstStyle/>
          <a:p>
            <a:pPr>
              <a:buNone/>
            </a:pPr>
            <a:r>
              <a:rPr lang="en-US" dirty="0" smtClean="0"/>
              <a:t>Lightning  </a:t>
            </a:r>
            <a:r>
              <a:rPr lang="en-US" dirty="0" smtClean="0"/>
              <a:t>apps </a:t>
            </a:r>
            <a:r>
              <a:rPr lang="en-US" dirty="0" smtClean="0"/>
              <a:t>let you brand your apps either custom </a:t>
            </a:r>
          </a:p>
          <a:p>
            <a:pPr>
              <a:buNone/>
            </a:pPr>
            <a:r>
              <a:rPr lang="en-US" dirty="0" smtClean="0"/>
              <a:t>Colour and logo. You can even include a utility bar and</a:t>
            </a:r>
          </a:p>
          <a:p>
            <a:pPr>
              <a:buNone/>
            </a:pPr>
            <a:r>
              <a:rPr lang="en-US" dirty="0" smtClean="0"/>
              <a:t>Members of your organization can work  more better</a:t>
            </a:r>
          </a:p>
          <a:p>
            <a:pPr>
              <a:buNone/>
            </a:pPr>
            <a:r>
              <a:rPr lang="en-US" dirty="0" smtClean="0"/>
              <a:t>Efficient by easily switching  between apps.</a:t>
            </a:r>
          </a:p>
          <a:p>
            <a:pPr algn="ctr">
              <a:buNone/>
            </a:pPr>
            <a:r>
              <a:rPr lang="en-US" b="1" u="sng" dirty="0" smtClean="0"/>
              <a:t>To create a property management app</a:t>
            </a:r>
          </a:p>
          <a:p>
            <a:pPr marL="514350" indent="-514350">
              <a:buAutoNum type="arabicPeriod"/>
            </a:pPr>
            <a:r>
              <a:rPr lang="en-US" dirty="0" smtClean="0"/>
              <a:t>Fill the name as an property management in app </a:t>
            </a:r>
          </a:p>
          <a:p>
            <a:pPr marL="514350" indent="-514350">
              <a:buNone/>
            </a:pPr>
            <a:r>
              <a:rPr lang="en-US" dirty="0" smtClean="0"/>
              <a:t>Details and branding next (app option page)keep it as</a:t>
            </a:r>
          </a:p>
          <a:p>
            <a:pPr marL="514350" indent="-514350">
              <a:buNone/>
            </a:pPr>
            <a:r>
              <a:rPr lang="en-US" dirty="0" smtClean="0"/>
              <a:t>default. click on next.</a:t>
            </a:r>
          </a:p>
          <a:p>
            <a:pPr marL="514350" indent="-514350">
              <a:buNone/>
            </a:pPr>
            <a:r>
              <a:rPr lang="en-US" dirty="0" smtClean="0"/>
              <a:t>2.(utility items) keep it as default-next –(add user.</a:t>
            </a:r>
          </a:p>
          <a:p>
            <a:pPr marL="514350" indent="-514350">
              <a:buNone/>
            </a:pPr>
            <a:r>
              <a:rPr lang="en-US" dirty="0" smtClean="0"/>
              <a:t>Profile) add system administrator in sales force user</a:t>
            </a:r>
          </a:p>
          <a:p>
            <a:pPr marL="514350" indent="-514350">
              <a:buNone/>
            </a:pPr>
            <a:r>
              <a:rPr lang="en-US" dirty="0" smtClean="0"/>
              <a:t>Platform and standard user-next.</a:t>
            </a:r>
          </a:p>
          <a:p>
            <a:pPr>
              <a:buNone/>
            </a:pPr>
            <a:endParaRPr lang="en-US" dirty="0"/>
          </a:p>
        </p:txBody>
      </p:sp>
      <p:pic>
        <p:nvPicPr>
          <p:cNvPr id="4" name="Recorded Sound">
            <a:hlinkClick r:id="" action="ppaction://media"/>
          </p:cNvPr>
          <p:cNvPicPr>
            <a:picLocks noRot="1" noChangeAspect="1"/>
          </p:cNvPicPr>
          <p:nvPr>
            <a:wavAudioFile r:embed="rId1" name="Recorded Sound"/>
          </p:nvPr>
        </p:nvPicPr>
        <p:blipFill>
          <a:blip r:embed="rId3"/>
          <a:stretch>
            <a:fillRect/>
          </a:stretch>
        </p:blipFill>
        <p:spPr>
          <a:xfrm>
            <a:off x="4419600" y="3276600"/>
            <a:ext cx="304800" cy="304800"/>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33034" fill="hold"/>
                                        <p:tgtEl>
                                          <p:spTgt spid="4"/>
                                        </p:tgtEl>
                                      </p:cBhvr>
                                    </p:cmd>
                                  </p:childTnLst>
                                </p:cTn>
                              </p:par>
                            </p:childTnLst>
                          </p:cTn>
                        </p:par>
                      </p:childTnLst>
                    </p:cTn>
                  </p:par>
                </p:childTnLst>
              </p:cTn>
              <p:nextCondLst>
                <p:cond evt="onClick" delay="0">
                  <p:tgtEl>
                    <p:spTgt spid="4"/>
                  </p:tgtEl>
                </p:cond>
              </p:nextCondLst>
            </p:seq>
            <p:audio>
              <p:cMediaNode>
                <p:cTn id="7" fill="hold" display="0">
                  <p:stCondLst>
                    <p:cond delay="indefinite"/>
                  </p:stCondLst>
                  <p:endCondLst>
                    <p:cond evt="onNext" delay="0">
                      <p:tgtEl>
                        <p:sldTgt/>
                      </p:tgtEl>
                    </p:cond>
                    <p:cond evt="onPrev" delay="0">
                      <p:tgtEl>
                        <p:sldTgt/>
                      </p:tgtEl>
                    </p:cond>
                    <p:cond evt="onStopAudio" delay="0">
                      <p:tgtEl>
                        <p:sldTgt/>
                      </p:tgtEl>
                    </p:cond>
                  </p:endCondLst>
                </p:cTn>
                <p:tgtEl>
                  <p:spTgt spid="4"/>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4000" cy="6858000"/>
          </a:xfrm>
        </p:spPr>
        <p:txBody>
          <a:bodyPr/>
          <a:lstStyle/>
          <a:p>
            <a:pPr>
              <a:buNone/>
            </a:pPr>
            <a:r>
              <a:rPr lang="en-US" dirty="0" smtClean="0"/>
              <a:t>3.To add navigation items in that app enquiries, loan,</a:t>
            </a:r>
          </a:p>
          <a:p>
            <a:pPr>
              <a:buNone/>
            </a:pPr>
            <a:r>
              <a:rPr lang="en-US" dirty="0" smtClean="0"/>
              <a:t>Property, report, dashboard. select the items from the</a:t>
            </a:r>
          </a:p>
          <a:p>
            <a:pPr>
              <a:buNone/>
            </a:pPr>
            <a:r>
              <a:rPr lang="en-US" dirty="0" smtClean="0"/>
              <a:t>Search bar and move it by using the arrow button and </a:t>
            </a:r>
          </a:p>
          <a:p>
            <a:pPr>
              <a:buNone/>
            </a:pPr>
            <a:r>
              <a:rPr lang="en-US" dirty="0" smtClean="0"/>
              <a:t>Click on the next. </a:t>
            </a:r>
          </a:p>
          <a:p>
            <a:pPr>
              <a:buNone/>
            </a:pPr>
            <a:r>
              <a:rPr lang="en-US" dirty="0" smtClean="0"/>
              <a:t>4.To add user profiles go the system administration in</a:t>
            </a:r>
          </a:p>
          <a:p>
            <a:pPr>
              <a:buNone/>
            </a:pPr>
            <a:r>
              <a:rPr lang="en-US" dirty="0" smtClean="0"/>
              <a:t>Sales force platform user standard user and search </a:t>
            </a:r>
          </a:p>
          <a:p>
            <a:pPr>
              <a:buNone/>
            </a:pPr>
            <a:r>
              <a:rPr lang="en-US" dirty="0" smtClean="0"/>
              <a:t>Profiles in search bar click on the arrow button and </a:t>
            </a:r>
          </a:p>
          <a:p>
            <a:pPr>
              <a:buNone/>
            </a:pPr>
            <a:r>
              <a:rPr lang="en-US" dirty="0" smtClean="0"/>
              <a:t>Save it.</a:t>
            </a:r>
          </a:p>
          <a:p>
            <a:pPr>
              <a:buNone/>
            </a:pPr>
            <a:r>
              <a:rPr lang="en-US" dirty="0" smtClean="0"/>
              <a:t>In lightning app all details about the property will be </a:t>
            </a:r>
          </a:p>
          <a:p>
            <a:pPr>
              <a:buNone/>
            </a:pPr>
            <a:r>
              <a:rPr lang="en-US" dirty="0" smtClean="0"/>
              <a:t>Added.</a:t>
            </a:r>
          </a:p>
          <a:p>
            <a:pPr>
              <a:buNone/>
            </a:pPr>
            <a:endParaRPr lang="en-US" dirty="0"/>
          </a:p>
        </p:txBody>
      </p:sp>
      <p:pic>
        <p:nvPicPr>
          <p:cNvPr id="4" name="Recorded Sound">
            <a:hlinkClick r:id="" action="ppaction://media"/>
          </p:cNvPr>
          <p:cNvPicPr>
            <a:picLocks noRot="1" noChangeAspect="1"/>
          </p:cNvPicPr>
          <p:nvPr>
            <a:wavAudioFile r:embed="rId1" name="Recorded Sound"/>
          </p:nvPr>
        </p:nvPicPr>
        <p:blipFill>
          <a:blip r:embed="rId3"/>
          <a:stretch>
            <a:fillRect/>
          </a:stretch>
        </p:blipFill>
        <p:spPr>
          <a:xfrm>
            <a:off x="4419600" y="3276600"/>
            <a:ext cx="304800" cy="304800"/>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6481" fill="hold"/>
                                        <p:tgtEl>
                                          <p:spTgt spid="4"/>
                                        </p:tgtEl>
                                      </p:cBhvr>
                                    </p:cmd>
                                  </p:childTnLst>
                                </p:cTn>
                              </p:par>
                            </p:childTnLst>
                          </p:cTn>
                        </p:par>
                      </p:childTnLst>
                    </p:cTn>
                  </p:par>
                </p:childTnLst>
              </p:cTn>
              <p:nextCondLst>
                <p:cond evt="onClick" delay="0">
                  <p:tgtEl>
                    <p:spTgt spid="4"/>
                  </p:tgtEl>
                </p:cond>
              </p:nextCondLst>
            </p:seq>
            <p:audio>
              <p:cMediaNode>
                <p:cTn id="7" fill="hold" display="0">
                  <p:stCondLst>
                    <p:cond delay="indefinite"/>
                  </p:stCondLst>
                  <p:endCondLst>
                    <p:cond evt="onNext" delay="0">
                      <p:tgtEl>
                        <p:sldTgt/>
                      </p:tgtEl>
                    </p:cond>
                    <p:cond evt="onPrev" delay="0">
                      <p:tgtEl>
                        <p:sldTgt/>
                      </p:tgtEl>
                    </p:cond>
                    <p:cond evt="onStopAudio" delay="0">
                      <p:tgtEl>
                        <p:sldTgt/>
                      </p:tgtEl>
                    </p:cond>
                  </p:endCondLst>
                </p:cTn>
                <p:tgtEl>
                  <p:spTgt spid="4"/>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4000" cy="6858000"/>
          </a:xfrm>
        </p:spPr>
        <p:txBody>
          <a:bodyPr>
            <a:normAutofit lnSpcReduction="10000"/>
          </a:bodyPr>
          <a:lstStyle/>
          <a:p>
            <a:pPr algn="ctr">
              <a:buNone/>
            </a:pPr>
            <a:r>
              <a:rPr lang="en-US" b="1" u="sng" dirty="0" smtClean="0"/>
              <a:t>Fields</a:t>
            </a:r>
          </a:p>
          <a:p>
            <a:pPr>
              <a:buNone/>
            </a:pPr>
            <a:r>
              <a:rPr lang="en-US" dirty="0" smtClean="0"/>
              <a:t>Fields represent the data stored in the columns of a </a:t>
            </a:r>
          </a:p>
          <a:p>
            <a:pPr>
              <a:buNone/>
            </a:pPr>
            <a:r>
              <a:rPr lang="en-US" dirty="0" smtClean="0"/>
              <a:t>Relational database. It can also held any valuable</a:t>
            </a:r>
          </a:p>
          <a:p>
            <a:pPr>
              <a:buNone/>
            </a:pPr>
            <a:r>
              <a:rPr lang="en-US" dirty="0" smtClean="0"/>
              <a:t>Information that you require for a specific object.</a:t>
            </a:r>
          </a:p>
          <a:p>
            <a:pPr>
              <a:buNone/>
            </a:pPr>
            <a:r>
              <a:rPr lang="en-US" dirty="0" smtClean="0"/>
              <a:t>Hence the overall searching, editing of the records</a:t>
            </a:r>
          </a:p>
          <a:p>
            <a:pPr>
              <a:buNone/>
            </a:pPr>
            <a:r>
              <a:rPr lang="en-US" dirty="0" smtClean="0"/>
              <a:t>Became simpler and quicker.</a:t>
            </a:r>
          </a:p>
          <a:p>
            <a:pPr>
              <a:buNone/>
            </a:pPr>
            <a:r>
              <a:rPr lang="en-US" u="sng" dirty="0" smtClean="0"/>
              <a:t>Types of fields:</a:t>
            </a:r>
          </a:p>
          <a:p>
            <a:pPr marL="514350" indent="-514350">
              <a:buAutoNum type="alphaLcParenR"/>
            </a:pPr>
            <a:r>
              <a:rPr lang="en-US" dirty="0" smtClean="0"/>
              <a:t>Standard field: the standard field are predefined</a:t>
            </a:r>
          </a:p>
          <a:p>
            <a:pPr marL="514350" indent="-514350">
              <a:buNone/>
            </a:pPr>
            <a:r>
              <a:rPr lang="en-US" dirty="0" smtClean="0"/>
              <a:t>Fields in sales force that perform a standard task. </a:t>
            </a:r>
          </a:p>
          <a:p>
            <a:pPr marL="514350" indent="-514350">
              <a:buNone/>
            </a:pPr>
            <a:r>
              <a:rPr lang="en-US" dirty="0" smtClean="0"/>
              <a:t>The main advantage of that you cannot simply delete</a:t>
            </a:r>
          </a:p>
          <a:p>
            <a:pPr marL="514350" indent="-514350">
              <a:buNone/>
            </a:pPr>
            <a:r>
              <a:rPr lang="en-US" dirty="0" smtClean="0"/>
              <a:t>A standard field until it is a non-required standard </a:t>
            </a:r>
          </a:p>
          <a:p>
            <a:pPr marL="514350" indent="-514350">
              <a:buNone/>
            </a:pPr>
            <a:r>
              <a:rPr lang="en-US" dirty="0" smtClean="0"/>
              <a:t>Field.</a:t>
            </a:r>
            <a:endParaRPr lang="en-US" dirty="0"/>
          </a:p>
        </p:txBody>
      </p:sp>
      <p:pic>
        <p:nvPicPr>
          <p:cNvPr id="4" name="Recorded Sound">
            <a:hlinkClick r:id="" action="ppaction://media"/>
          </p:cNvPr>
          <p:cNvPicPr>
            <a:picLocks noRot="1" noChangeAspect="1"/>
          </p:cNvPicPr>
          <p:nvPr>
            <a:wavAudioFile r:embed="rId1" name="Recorded Sound"/>
          </p:nvPr>
        </p:nvPicPr>
        <p:blipFill>
          <a:blip r:embed="rId3"/>
          <a:stretch>
            <a:fillRect/>
          </a:stretch>
        </p:blipFill>
        <p:spPr>
          <a:xfrm>
            <a:off x="4419600" y="3276600"/>
            <a:ext cx="304800" cy="304800"/>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30809" fill="hold"/>
                                        <p:tgtEl>
                                          <p:spTgt spid="4"/>
                                        </p:tgtEl>
                                      </p:cBhvr>
                                    </p:cmd>
                                  </p:childTnLst>
                                </p:cTn>
                              </p:par>
                            </p:childTnLst>
                          </p:cTn>
                        </p:par>
                      </p:childTnLst>
                    </p:cTn>
                  </p:par>
                </p:childTnLst>
              </p:cTn>
              <p:nextCondLst>
                <p:cond evt="onClick" delay="0">
                  <p:tgtEl>
                    <p:spTgt spid="4"/>
                  </p:tgtEl>
                </p:cond>
              </p:nextCondLst>
            </p:seq>
            <p:audio>
              <p:cMediaNode>
                <p:cTn id="7" fill="hold" display="0">
                  <p:stCondLst>
                    <p:cond delay="indefinite"/>
                  </p:stCondLst>
                  <p:endCondLst>
                    <p:cond evt="onNext" delay="0">
                      <p:tgtEl>
                        <p:sldTgt/>
                      </p:tgtEl>
                    </p:cond>
                    <p:cond evt="onPrev" delay="0">
                      <p:tgtEl>
                        <p:sldTgt/>
                      </p:tgtEl>
                    </p:cond>
                    <p:cond evt="onStopAudio" delay="0">
                      <p:tgtEl>
                        <p:sldTgt/>
                      </p:tgtEl>
                    </p:cond>
                  </p:endCondLst>
                </p:cTn>
                <p:tgtEl>
                  <p:spTgt spid="4"/>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4000" cy="6858000"/>
          </a:xfrm>
        </p:spPr>
        <p:txBody>
          <a:bodyPr>
            <a:normAutofit fontScale="92500" lnSpcReduction="10000"/>
          </a:bodyPr>
          <a:lstStyle/>
          <a:p>
            <a:pPr>
              <a:buNone/>
            </a:pPr>
            <a:r>
              <a:rPr lang="en-US" dirty="0" smtClean="0"/>
              <a:t>Otherwise, users have the option to delete them at </a:t>
            </a:r>
          </a:p>
          <a:p>
            <a:pPr>
              <a:buNone/>
            </a:pPr>
            <a:r>
              <a:rPr lang="en-US" dirty="0" smtClean="0"/>
              <a:t>Any point from the application freely.</a:t>
            </a:r>
          </a:p>
          <a:p>
            <a:pPr>
              <a:buNone/>
            </a:pPr>
            <a:r>
              <a:rPr lang="en-US" dirty="0" smtClean="0"/>
              <a:t>Moreover, we have some fields that you will find a </a:t>
            </a:r>
          </a:p>
          <a:p>
            <a:pPr>
              <a:buNone/>
            </a:pPr>
            <a:r>
              <a:rPr lang="en-US" dirty="0" smtClean="0"/>
              <a:t>Common in every sales force application. There are</a:t>
            </a:r>
          </a:p>
          <a:p>
            <a:pPr>
              <a:buNone/>
            </a:pPr>
            <a:r>
              <a:rPr lang="en-US" dirty="0" smtClean="0"/>
              <a:t>Created by consumer last modified.</a:t>
            </a:r>
          </a:p>
          <a:p>
            <a:pPr>
              <a:buNone/>
            </a:pPr>
            <a:r>
              <a:rPr lang="en-US" dirty="0" smtClean="0"/>
              <a:t>b) Custom object: custom objects are highly flexible</a:t>
            </a:r>
          </a:p>
          <a:p>
            <a:pPr>
              <a:buNone/>
            </a:pPr>
            <a:r>
              <a:rPr lang="en-US" dirty="0" smtClean="0"/>
              <a:t>And users can change them according to their use and</a:t>
            </a:r>
          </a:p>
          <a:p>
            <a:pPr>
              <a:buNone/>
            </a:pPr>
            <a:r>
              <a:rPr lang="en-US" dirty="0" smtClean="0"/>
              <a:t>Requirements. Moreover, each organizer or company</a:t>
            </a:r>
          </a:p>
          <a:p>
            <a:pPr>
              <a:buNone/>
            </a:pPr>
            <a:r>
              <a:rPr lang="en-US" dirty="0" smtClean="0"/>
              <a:t>Can use them if necessary. It means you need to not</a:t>
            </a:r>
          </a:p>
          <a:p>
            <a:pPr>
              <a:buNone/>
            </a:pPr>
            <a:r>
              <a:rPr lang="en-US" dirty="0" smtClean="0"/>
              <a:t>Always included them in the records, unlike standard </a:t>
            </a:r>
          </a:p>
          <a:p>
            <a:pPr>
              <a:buNone/>
            </a:pPr>
            <a:r>
              <a:rPr lang="en-US" dirty="0" smtClean="0"/>
              <a:t>Fields. Hence the final decision depends on the user, </a:t>
            </a:r>
          </a:p>
          <a:p>
            <a:pPr>
              <a:buNone/>
            </a:pPr>
            <a:r>
              <a:rPr lang="en-US" dirty="0" smtClean="0"/>
              <a:t>And he can add/remove custom fields of any given </a:t>
            </a:r>
          </a:p>
          <a:p>
            <a:pPr>
              <a:buNone/>
            </a:pPr>
            <a:r>
              <a:rPr lang="en-US" dirty="0" smtClean="0"/>
              <a:t>Form.</a:t>
            </a:r>
          </a:p>
        </p:txBody>
      </p:sp>
      <p:pic>
        <p:nvPicPr>
          <p:cNvPr id="4" name="Recorded Sound">
            <a:hlinkClick r:id="" action="ppaction://media"/>
          </p:cNvPr>
          <p:cNvPicPr>
            <a:picLocks noRot="1" noChangeAspect="1"/>
          </p:cNvPicPr>
          <p:nvPr>
            <a:wavAudioFile r:embed="rId1" name="Recorded Sound"/>
          </p:nvPr>
        </p:nvPicPr>
        <p:blipFill>
          <a:blip r:embed="rId3"/>
          <a:stretch>
            <a:fillRect/>
          </a:stretch>
        </p:blipFill>
        <p:spPr>
          <a:xfrm>
            <a:off x="4419600" y="3276600"/>
            <a:ext cx="304800" cy="304800"/>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42268" fill="hold"/>
                                        <p:tgtEl>
                                          <p:spTgt spid="4"/>
                                        </p:tgtEl>
                                      </p:cBhvr>
                                    </p:cmd>
                                  </p:childTnLst>
                                </p:cTn>
                              </p:par>
                            </p:childTnLst>
                          </p:cTn>
                        </p:par>
                      </p:childTnLst>
                    </p:cTn>
                  </p:par>
                </p:childTnLst>
              </p:cTn>
              <p:nextCondLst>
                <p:cond evt="onClick" delay="0">
                  <p:tgtEl>
                    <p:spTgt spid="4"/>
                  </p:tgtEl>
                </p:cond>
              </p:nextCondLst>
            </p:seq>
            <p:audio>
              <p:cMediaNode>
                <p:cTn id="7" fill="hold" display="0">
                  <p:stCondLst>
                    <p:cond delay="indefinite"/>
                  </p:stCondLst>
                  <p:endCondLst>
                    <p:cond evt="onNext" delay="0">
                      <p:tgtEl>
                        <p:sldTgt/>
                      </p:tgtEl>
                    </p:cond>
                    <p:cond evt="onPrev" delay="0">
                      <p:tgtEl>
                        <p:sldTgt/>
                      </p:tgtEl>
                    </p:cond>
                    <p:cond evt="onStopAudio" delay="0">
                      <p:tgtEl>
                        <p:sldTgt/>
                      </p:tgtEl>
                    </p:cond>
                  </p:endCondLst>
                </p:cTn>
                <p:tgtEl>
                  <p:spTgt spid="4"/>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4000" cy="6858000"/>
          </a:xfrm>
        </p:spPr>
        <p:txBody>
          <a:bodyPr>
            <a:normAutofit lnSpcReduction="10000"/>
          </a:bodyPr>
          <a:lstStyle/>
          <a:p>
            <a:pPr>
              <a:buNone/>
            </a:pPr>
            <a:r>
              <a:rPr lang="en-US" dirty="0" smtClean="0"/>
              <a:t>In property management we are created a different</a:t>
            </a:r>
          </a:p>
          <a:p>
            <a:pPr>
              <a:buNone/>
            </a:pPr>
            <a:r>
              <a:rPr lang="en-US" dirty="0" smtClean="0"/>
              <a:t>Fields:</a:t>
            </a:r>
          </a:p>
          <a:p>
            <a:pPr marL="514350" indent="-514350">
              <a:buNone/>
            </a:pPr>
            <a:r>
              <a:rPr lang="en-US" dirty="0" smtClean="0"/>
              <a:t>1.Create a enquiry object field: fill the field label and </a:t>
            </a:r>
          </a:p>
          <a:p>
            <a:pPr marL="514350" indent="-514350">
              <a:buNone/>
            </a:pPr>
            <a:r>
              <a:rPr lang="en-US" dirty="0" smtClean="0"/>
              <a:t>Name, lead number, data type (auto number) click on </a:t>
            </a:r>
          </a:p>
          <a:p>
            <a:pPr marL="514350" indent="-514350">
              <a:buNone/>
            </a:pPr>
            <a:r>
              <a:rPr lang="en-US" dirty="0" smtClean="0"/>
              <a:t>Next and save it.</a:t>
            </a:r>
          </a:p>
          <a:p>
            <a:pPr marL="514350" indent="-514350">
              <a:buNone/>
            </a:pPr>
            <a:r>
              <a:rPr lang="en-US" dirty="0" smtClean="0"/>
              <a:t>Lead type: create the picklist fields by the values (</a:t>
            </a:r>
            <a:r>
              <a:rPr lang="en-US" dirty="0" smtClean="0"/>
              <a:t>buy , rent</a:t>
            </a:r>
            <a:r>
              <a:rPr lang="en-US" dirty="0" smtClean="0"/>
              <a:t>) </a:t>
            </a:r>
          </a:p>
          <a:p>
            <a:pPr marL="514350" indent="-514350">
              <a:buNone/>
            </a:pPr>
            <a:r>
              <a:rPr lang="en-US" dirty="0" smtClean="0"/>
              <a:t>State: create the picklist fields (</a:t>
            </a:r>
            <a:r>
              <a:rPr lang="en-US" dirty="0" smtClean="0"/>
              <a:t>maharastra</a:t>
            </a:r>
            <a:r>
              <a:rPr lang="en-US" dirty="0" smtClean="0"/>
              <a:t>,</a:t>
            </a:r>
            <a:r>
              <a:rPr lang="en-US" dirty="0" smtClean="0"/>
              <a:t> gujarat, rajasthan</a:t>
            </a:r>
            <a:r>
              <a:rPr lang="en-US" dirty="0" smtClean="0"/>
              <a:t>)</a:t>
            </a:r>
          </a:p>
          <a:p>
            <a:pPr marL="514350" indent="-514350">
              <a:buNone/>
            </a:pPr>
            <a:r>
              <a:rPr lang="en-US" dirty="0" smtClean="0"/>
              <a:t>City</a:t>
            </a:r>
            <a:r>
              <a:rPr lang="en-US" dirty="0" smtClean="0"/>
              <a:t>: create </a:t>
            </a:r>
            <a:r>
              <a:rPr lang="en-US" dirty="0" smtClean="0"/>
              <a:t>the picklist fields (</a:t>
            </a:r>
            <a:r>
              <a:rPr lang="en-US" dirty="0" smtClean="0"/>
              <a:t>nashik ,surat ,jaipur ) </a:t>
            </a:r>
            <a:endParaRPr lang="en-US" dirty="0" smtClean="0"/>
          </a:p>
          <a:p>
            <a:pPr marL="514350" indent="-514350">
              <a:buNone/>
            </a:pPr>
            <a:r>
              <a:rPr lang="en-US" dirty="0" smtClean="0"/>
              <a:t>Email : create </a:t>
            </a:r>
            <a:r>
              <a:rPr lang="en-US" dirty="0" smtClean="0"/>
              <a:t>the email select the data types as </a:t>
            </a:r>
            <a:r>
              <a:rPr lang="en-US" dirty="0" smtClean="0"/>
              <a:t>email (e-mal</a:t>
            </a:r>
            <a:r>
              <a:rPr lang="en-US" dirty="0" smtClean="0"/>
              <a:t>)</a:t>
            </a:r>
          </a:p>
          <a:p>
            <a:pPr marL="514350" indent="-514350">
              <a:buNone/>
            </a:pPr>
            <a:r>
              <a:rPr lang="en-US" dirty="0" smtClean="0"/>
              <a:t>Phone</a:t>
            </a:r>
            <a:r>
              <a:rPr lang="en-US" dirty="0" smtClean="0"/>
              <a:t>: select </a:t>
            </a:r>
            <a:r>
              <a:rPr lang="en-US" dirty="0" smtClean="0"/>
              <a:t>the field data type as (phone)</a:t>
            </a:r>
          </a:p>
          <a:p>
            <a:pPr marL="514350" indent="-514350">
              <a:buNone/>
            </a:pPr>
            <a:endParaRPr lang="en-US" dirty="0" smtClean="0"/>
          </a:p>
          <a:p>
            <a:pPr marL="514350" indent="-514350">
              <a:buNone/>
            </a:pPr>
            <a:endParaRPr lang="en-US" dirty="0" smtClean="0"/>
          </a:p>
          <a:p>
            <a:pPr marL="514350" indent="-514350">
              <a:buNone/>
            </a:pPr>
            <a:endParaRPr lang="en-US" dirty="0" smtClean="0"/>
          </a:p>
          <a:p>
            <a:pPr marL="514350" indent="-514350">
              <a:buNone/>
            </a:pPr>
            <a:endParaRPr lang="en-US" dirty="0" smtClean="0"/>
          </a:p>
          <a:p>
            <a:pPr marL="514350" indent="-514350">
              <a:buNone/>
            </a:pPr>
            <a:endParaRPr lang="en-US" dirty="0" smtClean="0"/>
          </a:p>
          <a:p>
            <a:pPr marL="514350" indent="-514350">
              <a:buNone/>
            </a:pPr>
            <a:endParaRPr lang="en-US" dirty="0" smtClean="0"/>
          </a:p>
        </p:txBody>
      </p:sp>
      <p:pic>
        <p:nvPicPr>
          <p:cNvPr id="4" name="Recorded Sound">
            <a:hlinkClick r:id="" action="ppaction://media"/>
          </p:cNvPr>
          <p:cNvPicPr>
            <a:picLocks noRot="1" noChangeAspect="1"/>
          </p:cNvPicPr>
          <p:nvPr>
            <a:wavAudioFile r:embed="rId1" name="Recorded Sound"/>
          </p:nvPr>
        </p:nvPicPr>
        <p:blipFill>
          <a:blip r:embed="rId3"/>
          <a:stretch>
            <a:fillRect/>
          </a:stretch>
        </p:blipFill>
        <p:spPr>
          <a:xfrm>
            <a:off x="4419600" y="3276600"/>
            <a:ext cx="304800" cy="304800"/>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3082" fill="hold"/>
                                        <p:tgtEl>
                                          <p:spTgt spid="4"/>
                                        </p:tgtEl>
                                      </p:cBhvr>
                                    </p:cmd>
                                  </p:childTnLst>
                                </p:cTn>
                              </p:par>
                            </p:childTnLst>
                          </p:cTn>
                        </p:par>
                      </p:childTnLst>
                    </p:cTn>
                  </p:par>
                </p:childTnLst>
              </p:cTn>
              <p:nextCondLst>
                <p:cond evt="onClick" delay="0">
                  <p:tgtEl>
                    <p:spTgt spid="4"/>
                  </p:tgtEl>
                </p:cond>
              </p:nextCondLst>
            </p:seq>
            <p:audio>
              <p:cMediaNode>
                <p:cTn id="7" fill="hold" display="0">
                  <p:stCondLst>
                    <p:cond delay="indefinite"/>
                  </p:stCondLst>
                  <p:endCondLst>
                    <p:cond evt="onNext" delay="0">
                      <p:tgtEl>
                        <p:sldTgt/>
                      </p:tgtEl>
                    </p:cond>
                    <p:cond evt="onPrev" delay="0">
                      <p:tgtEl>
                        <p:sldTgt/>
                      </p:tgtEl>
                    </p:cond>
                    <p:cond evt="onStopAudio" delay="0">
                      <p:tgtEl>
                        <p:sldTgt/>
                      </p:tgtEl>
                    </p:cond>
                  </p:endCondLst>
                </p:cTn>
                <p:tgtEl>
                  <p:spTgt spid="4"/>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001156" cy="6572272"/>
          </a:xfrm>
        </p:spPr>
        <p:txBody>
          <a:bodyPr>
            <a:normAutofit fontScale="92500" lnSpcReduction="10000"/>
          </a:bodyPr>
          <a:lstStyle/>
          <a:p>
            <a:pPr>
              <a:buNone/>
            </a:pPr>
            <a:r>
              <a:rPr lang="en-US" dirty="0" smtClean="0"/>
              <a:t>2.Create picklist field on enquiry </a:t>
            </a:r>
            <a:r>
              <a:rPr lang="en-US" dirty="0" smtClean="0"/>
              <a:t>object:click</a:t>
            </a:r>
            <a:r>
              <a:rPr lang="en-US" dirty="0" smtClean="0"/>
              <a:t> new and select picklist fields next and enter label name (state) and select enter values option (maharastra, gujarat ,rajasthan)next and save</a:t>
            </a:r>
          </a:p>
          <a:p>
            <a:pPr>
              <a:buNone/>
            </a:pPr>
            <a:r>
              <a:rPr lang="en-US" b="1" u="sng" dirty="0" smtClean="0"/>
              <a:t>note: </a:t>
            </a:r>
            <a:r>
              <a:rPr lang="en-US" dirty="0" smtClean="0"/>
              <a:t>we create picklist fields for city follow the above steps just change the labels and values.</a:t>
            </a:r>
          </a:p>
          <a:p>
            <a:pPr>
              <a:buNone/>
            </a:pPr>
            <a:r>
              <a:rPr lang="en-US" dirty="0" smtClean="0"/>
              <a:t>     create field dependency (on enquiry objects)</a:t>
            </a:r>
          </a:p>
          <a:p>
            <a:pPr>
              <a:buNone/>
            </a:pPr>
            <a:r>
              <a:rPr lang="en-US" dirty="0" smtClean="0"/>
              <a:t>     select the state as the controlling fields and select city as the dependent field. Click continue select the appropirate value in each column by double clicking them click include values. And it is also same for Gujarat and Rajastan with its city. Click preview than test the dependency by selecting different state and viewing the associate values available for particular state.</a:t>
            </a:r>
          </a:p>
          <a:p>
            <a:pPr>
              <a:buNone/>
            </a:pPr>
            <a:endParaRPr lang="en-US" dirty="0" smtClean="0"/>
          </a:p>
          <a:p>
            <a:pPr>
              <a:buNone/>
            </a:pPr>
            <a:endParaRPr lang="en-US" dirty="0" smtClean="0"/>
          </a:p>
          <a:p>
            <a:pPr>
              <a:buNone/>
            </a:pPr>
            <a:endParaRPr lang="en-US" dirty="0"/>
          </a:p>
        </p:txBody>
      </p:sp>
      <p:pic>
        <p:nvPicPr>
          <p:cNvPr id="4" name="Recorded Sound">
            <a:hlinkClick r:id="" action="ppaction://media"/>
          </p:cNvPr>
          <p:cNvPicPr>
            <a:picLocks noRot="1" noChangeAspect="1"/>
          </p:cNvPicPr>
          <p:nvPr>
            <a:wavAudioFile r:embed="rId1" name="Recorded Sound"/>
          </p:nvPr>
        </p:nvPicPr>
        <p:blipFill>
          <a:blip r:embed="rId3"/>
          <a:stretch>
            <a:fillRect/>
          </a:stretch>
        </p:blipFill>
        <p:spPr>
          <a:xfrm>
            <a:off x="4419600" y="3276600"/>
            <a:ext cx="304800" cy="304800"/>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9801" fill="hold"/>
                                        <p:tgtEl>
                                          <p:spTgt spid="4"/>
                                        </p:tgtEl>
                                      </p:cBhvr>
                                    </p:cmd>
                                  </p:childTnLst>
                                </p:cTn>
                              </p:par>
                            </p:childTnLst>
                          </p:cTn>
                        </p:par>
                      </p:childTnLst>
                    </p:cTn>
                  </p:par>
                </p:childTnLst>
              </p:cTn>
              <p:nextCondLst>
                <p:cond evt="onClick" delay="0">
                  <p:tgtEl>
                    <p:spTgt spid="4"/>
                  </p:tgtEl>
                </p:cond>
              </p:nextCondLst>
            </p:seq>
            <p:audio>
              <p:cMediaNode>
                <p:cTn id="7" fill="hold" display="0">
                  <p:stCondLst>
                    <p:cond delay="indefinite"/>
                  </p:stCondLst>
                  <p:endCondLst>
                    <p:cond evt="onNext" delay="0">
                      <p:tgtEl>
                        <p:sldTgt/>
                      </p:tgtEl>
                    </p:cond>
                    <p:cond evt="onPrev" delay="0">
                      <p:tgtEl>
                        <p:sldTgt/>
                      </p:tgtEl>
                    </p:cond>
                    <p:cond evt="onStopAudio" delay="0">
                      <p:tgtEl>
                        <p:sldTgt/>
                      </p:tgtEl>
                    </p:cond>
                  </p:endCondLst>
                </p:cTn>
                <p:tgtEl>
                  <p:spTgt spid="4"/>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2844" y="214290"/>
            <a:ext cx="9001156" cy="6643710"/>
          </a:xfrm>
        </p:spPr>
        <p:txBody>
          <a:bodyPr>
            <a:noAutofit/>
          </a:bodyPr>
          <a:lstStyle/>
          <a:p>
            <a:pPr>
              <a:buNone/>
            </a:pPr>
            <a:r>
              <a:rPr lang="en-US" dirty="0" smtClean="0"/>
              <a:t>3. Create the property objects field : </a:t>
            </a:r>
          </a:p>
          <a:p>
            <a:pPr>
              <a:buNone/>
            </a:pPr>
            <a:r>
              <a:rPr lang="en-US" dirty="0" smtClean="0"/>
              <a:t>     A) customer name lookup relationship related to leads select the formula in field date type. In formula option option select advanced formula and write the following formula.</a:t>
            </a:r>
          </a:p>
          <a:p>
            <a:pPr>
              <a:buNone/>
            </a:pPr>
            <a:r>
              <a:rPr lang="en-US" dirty="0" smtClean="0"/>
              <a:t>             lead ID, customer name </a:t>
            </a:r>
          </a:p>
          <a:p>
            <a:pPr>
              <a:buNone/>
            </a:pPr>
            <a:r>
              <a:rPr lang="en-US" dirty="0" smtClean="0"/>
              <a:t>     B) create property type : (pick list fields)</a:t>
            </a:r>
          </a:p>
          <a:p>
            <a:pPr>
              <a:buNone/>
            </a:pPr>
            <a:r>
              <a:rPr lang="en-US" dirty="0" smtClean="0"/>
              <a:t>C) Residential picklist fields</a:t>
            </a:r>
          </a:p>
          <a:p>
            <a:pPr>
              <a:buNone/>
            </a:pPr>
            <a:r>
              <a:rPr lang="en-US" dirty="0" smtClean="0"/>
              <a:t>              ( Fields dependency)</a:t>
            </a:r>
          </a:p>
          <a:p>
            <a:pPr>
              <a:buNone/>
            </a:pPr>
            <a:r>
              <a:rPr lang="en-US" dirty="0" smtClean="0"/>
              <a:t>       D) Commercial picklist fields</a:t>
            </a:r>
          </a:p>
          <a:p>
            <a:pPr>
              <a:buNone/>
            </a:pPr>
            <a:r>
              <a:rPr lang="en-US" dirty="0" smtClean="0"/>
              <a:t>              ( Field dependency)</a:t>
            </a:r>
          </a:p>
          <a:p>
            <a:pPr>
              <a:buNone/>
            </a:pPr>
            <a:r>
              <a:rPr lang="en-US" dirty="0" smtClean="0"/>
              <a:t>               </a:t>
            </a:r>
          </a:p>
          <a:p>
            <a:pPr>
              <a:buNone/>
            </a:pPr>
            <a:r>
              <a:rPr lang="en-US" dirty="0" smtClean="0"/>
              <a:t>     </a:t>
            </a:r>
            <a:endParaRPr lang="en-US" dirty="0"/>
          </a:p>
        </p:txBody>
      </p:sp>
      <p:pic>
        <p:nvPicPr>
          <p:cNvPr id="4" name="Recorded Sound">
            <a:hlinkClick r:id="" action="ppaction://media"/>
          </p:cNvPr>
          <p:cNvPicPr>
            <a:picLocks noRot="1" noChangeAspect="1"/>
          </p:cNvPicPr>
          <p:nvPr>
            <a:wavAudioFile r:embed="rId1" name="Recorded Sound"/>
          </p:nvPr>
        </p:nvPicPr>
        <p:blipFill>
          <a:blip r:embed="rId3"/>
          <a:stretch>
            <a:fillRect/>
          </a:stretch>
        </p:blipFill>
        <p:spPr>
          <a:xfrm>
            <a:off x="4419600" y="3276600"/>
            <a:ext cx="304800" cy="304800"/>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0418" fill="hold"/>
                                        <p:tgtEl>
                                          <p:spTgt spid="4"/>
                                        </p:tgtEl>
                                      </p:cBhvr>
                                    </p:cmd>
                                  </p:childTnLst>
                                </p:cTn>
                              </p:par>
                            </p:childTnLst>
                          </p:cTn>
                        </p:par>
                      </p:childTnLst>
                    </p:cTn>
                  </p:par>
                </p:childTnLst>
              </p:cTn>
              <p:nextCondLst>
                <p:cond evt="onClick" delay="0">
                  <p:tgtEl>
                    <p:spTgt spid="4"/>
                  </p:tgtEl>
                </p:cond>
              </p:nextCondLst>
            </p:seq>
            <p:audio>
              <p:cMediaNode>
                <p:cTn id="7" fill="hold" display="0">
                  <p:stCondLst>
                    <p:cond delay="indefinite"/>
                  </p:stCondLst>
                  <p:endCondLst>
                    <p:cond evt="onNext" delay="0">
                      <p:tgtEl>
                        <p:sldTgt/>
                      </p:tgtEl>
                    </p:cond>
                    <p:cond evt="onPrev" delay="0">
                      <p:tgtEl>
                        <p:sldTgt/>
                      </p:tgtEl>
                    </p:cond>
                    <p:cond evt="onStopAudio" delay="0">
                      <p:tgtEl>
                        <p:sldTgt/>
                      </p:tgtEl>
                    </p:cond>
                  </p:endCondLst>
                </p:cTn>
                <p:tgtEl>
                  <p:spTgt spid="4"/>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idx="1"/>
          </p:nvPr>
        </p:nvSpPr>
        <p:spPr>
          <a:xfrm>
            <a:off x="0" y="0"/>
            <a:ext cx="9144000" cy="6643688"/>
          </a:xfrm>
        </p:spPr>
        <p:txBody>
          <a:bodyPr/>
          <a:lstStyle/>
          <a:p>
            <a:pPr>
              <a:buNone/>
            </a:pPr>
            <a:r>
              <a:rPr lang="en-US" dirty="0" smtClean="0"/>
              <a:t> E) Industrial picklist fields</a:t>
            </a:r>
          </a:p>
          <a:p>
            <a:pPr>
              <a:buNone/>
            </a:pPr>
            <a:r>
              <a:rPr lang="en-US" dirty="0" smtClean="0"/>
              <a:t>              ( Fields dependency)</a:t>
            </a:r>
          </a:p>
          <a:p>
            <a:pPr>
              <a:buNone/>
            </a:pPr>
            <a:r>
              <a:rPr lang="en-US" dirty="0" smtClean="0"/>
              <a:t> Note: In above picklist fields property type is  contral  field and residential commercial industrial is dependent field </a:t>
            </a:r>
          </a:p>
          <a:p>
            <a:pPr>
              <a:buNone/>
            </a:pPr>
            <a:r>
              <a:rPr lang="en-US" dirty="0" smtClean="0"/>
              <a:t>        F) Create the picklist field ( Maharastra, Gujarat,         Rajasthan) </a:t>
            </a:r>
          </a:p>
          <a:p>
            <a:pPr>
              <a:buNone/>
            </a:pPr>
            <a:r>
              <a:rPr lang="en-US" dirty="0" smtClean="0"/>
              <a:t>               ( Fields Dependency)</a:t>
            </a:r>
          </a:p>
          <a:p>
            <a:pPr>
              <a:buNone/>
            </a:pPr>
            <a:r>
              <a:rPr lang="en-US" dirty="0" smtClean="0"/>
              <a:t>        G) City ( Take any city for field dependency)</a:t>
            </a:r>
          </a:p>
          <a:p>
            <a:pPr>
              <a:buNone/>
            </a:pPr>
            <a:r>
              <a:rPr lang="en-US" dirty="0" smtClean="0"/>
              <a:t> Note: In the above picklist fields state is a control fields and city is dependent filed </a:t>
            </a:r>
          </a:p>
          <a:p>
            <a:pPr>
              <a:buNone/>
            </a:pPr>
            <a:r>
              <a:rPr lang="en-US" dirty="0" smtClean="0"/>
              <a:t>         </a:t>
            </a:r>
            <a:endParaRPr lang="en-US" dirty="0"/>
          </a:p>
        </p:txBody>
      </p:sp>
      <p:pic>
        <p:nvPicPr>
          <p:cNvPr id="3" name="Recorded Sound">
            <a:hlinkClick r:id="" action="ppaction://media"/>
          </p:cNvPr>
          <p:cNvPicPr>
            <a:picLocks noRot="1" noChangeAspect="1"/>
          </p:cNvPicPr>
          <p:nvPr>
            <a:wavAudioFile r:embed="rId1" name="Recorded Sound"/>
          </p:nvPr>
        </p:nvPicPr>
        <p:blipFill>
          <a:blip r:embed="rId3"/>
          <a:stretch>
            <a:fillRect/>
          </a:stretch>
        </p:blipFill>
        <p:spPr>
          <a:xfrm>
            <a:off x="4419600" y="3276600"/>
            <a:ext cx="304800" cy="304800"/>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8541" fill="hold"/>
                                        <p:tgtEl>
                                          <p:spTgt spid="3"/>
                                        </p:tgtEl>
                                      </p:cBhvr>
                                    </p:cmd>
                                  </p:childTnLst>
                                </p:cTn>
                              </p:par>
                            </p:childTnLst>
                          </p:cTn>
                        </p:par>
                      </p:childTnLst>
                    </p:cTn>
                  </p:par>
                </p:childTnLst>
              </p:cTn>
              <p:nextCondLst>
                <p:cond evt="onClick" delay="0">
                  <p:tgtEl>
                    <p:spTgt spid="3"/>
                  </p:tgtEl>
                </p:cond>
              </p:nextCondLst>
            </p:seq>
            <p:audio>
              <p:cMediaNode>
                <p:cTn id="7" fill="hold" display="0">
                  <p:stCondLst>
                    <p:cond delay="indefinite"/>
                  </p:stCondLst>
                  <p:endCondLst>
                    <p:cond evt="onNext" delay="0">
                      <p:tgtEl>
                        <p:sldTgt/>
                      </p:tgtEl>
                    </p:cond>
                    <p:cond evt="onPrev" delay="0">
                      <p:tgtEl>
                        <p:sldTgt/>
                      </p:tgtEl>
                    </p:cond>
                    <p:cond evt="onStopAudio" delay="0">
                      <p:tgtEl>
                        <p:sldTgt/>
                      </p:tgtEl>
                    </p:cond>
                  </p:endCondLst>
                </p:cTn>
                <p:tgtEl>
                  <p:spTgt spid="3"/>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4000" cy="7143800"/>
          </a:xfrm>
        </p:spPr>
        <p:txBody>
          <a:bodyPr>
            <a:normAutofit fontScale="92500" lnSpcReduction="20000"/>
          </a:bodyPr>
          <a:lstStyle/>
          <a:p>
            <a:pPr>
              <a:buNone/>
            </a:pPr>
            <a:r>
              <a:rPr lang="en-US" dirty="0" smtClean="0"/>
              <a:t> H)Discount :( percentage as the field data type)</a:t>
            </a:r>
          </a:p>
          <a:p>
            <a:pPr>
              <a:buNone/>
            </a:pPr>
            <a:r>
              <a:rPr lang="en-US" dirty="0" smtClean="0"/>
              <a:t>  I) Price: ( Number as the field data type)</a:t>
            </a:r>
          </a:p>
          <a:p>
            <a:pPr>
              <a:buNone/>
            </a:pPr>
            <a:r>
              <a:rPr lang="en-US" dirty="0" smtClean="0"/>
              <a:t>  J) Loan Amount: ( Currency as the field data type)</a:t>
            </a:r>
          </a:p>
          <a:p>
            <a:pPr>
              <a:buNone/>
            </a:pPr>
            <a:r>
              <a:rPr lang="en-US" dirty="0" smtClean="0"/>
              <a:t>4) Create the loan objects field : </a:t>
            </a:r>
          </a:p>
          <a:p>
            <a:pPr>
              <a:buNone/>
            </a:pPr>
            <a:r>
              <a:rPr lang="en-US" dirty="0" smtClean="0"/>
              <a:t>  A) property name: ( Lookup relationship related to property)</a:t>
            </a:r>
          </a:p>
          <a:p>
            <a:pPr>
              <a:buNone/>
            </a:pPr>
            <a:r>
              <a:rPr lang="en-US" dirty="0" smtClean="0"/>
              <a:t>  B) Customer name:( Lookup relationship related to</a:t>
            </a:r>
          </a:p>
          <a:p>
            <a:pPr>
              <a:buNone/>
            </a:pPr>
            <a:r>
              <a:rPr lang="en-US" dirty="0" smtClean="0"/>
              <a:t>     enquiry)</a:t>
            </a:r>
          </a:p>
          <a:p>
            <a:pPr>
              <a:buNone/>
            </a:pPr>
            <a:r>
              <a:rPr lang="en-US" dirty="0" smtClean="0"/>
              <a:t>C) Interest rate: ( select the field data type as currency)</a:t>
            </a:r>
          </a:p>
          <a:p>
            <a:pPr>
              <a:buNone/>
            </a:pPr>
            <a:r>
              <a:rPr lang="en-US" dirty="0" smtClean="0"/>
              <a:t>D) Term: (select the field data type as number)</a:t>
            </a:r>
          </a:p>
          <a:p>
            <a:pPr>
              <a:buNone/>
            </a:pPr>
            <a:r>
              <a:rPr lang="en-US" dirty="0" smtClean="0"/>
              <a:t>E) Annual loan: Field create the number as the field data type.</a:t>
            </a:r>
          </a:p>
          <a:p>
            <a:pPr>
              <a:buNone/>
            </a:pPr>
            <a:r>
              <a:rPr lang="en-US" dirty="0" smtClean="0"/>
              <a:t>F) Total loan installment: (Field create the number as the </a:t>
            </a:r>
          </a:p>
          <a:p>
            <a:pPr>
              <a:buNone/>
            </a:pPr>
            <a:r>
              <a:rPr lang="en-US" dirty="0" smtClean="0"/>
              <a:t>Field data type)</a:t>
            </a:r>
          </a:p>
          <a:p>
            <a:pPr>
              <a:buNone/>
            </a:pPr>
            <a:endParaRPr lang="en-US" dirty="0" smtClean="0"/>
          </a:p>
          <a:p>
            <a:pPr>
              <a:buNone/>
            </a:pPr>
            <a:r>
              <a:rPr lang="en-US" dirty="0" smtClean="0"/>
              <a:t>  </a:t>
            </a:r>
          </a:p>
        </p:txBody>
      </p:sp>
      <p:pic>
        <p:nvPicPr>
          <p:cNvPr id="4" name="Recorded Sound">
            <a:hlinkClick r:id="" action="ppaction://media"/>
          </p:cNvPr>
          <p:cNvPicPr>
            <a:picLocks noRot="1" noChangeAspect="1"/>
          </p:cNvPicPr>
          <p:nvPr>
            <a:wavAudioFile r:embed="rId1" name="Recorded Sound"/>
          </p:nvPr>
        </p:nvPicPr>
        <p:blipFill>
          <a:blip r:embed="rId3"/>
          <a:stretch>
            <a:fillRect/>
          </a:stretch>
        </p:blipFill>
        <p:spPr>
          <a:xfrm>
            <a:off x="4419600" y="3276600"/>
            <a:ext cx="304800" cy="304800"/>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4819" fill="hold"/>
                                        <p:tgtEl>
                                          <p:spTgt spid="4"/>
                                        </p:tgtEl>
                                      </p:cBhvr>
                                    </p:cmd>
                                  </p:childTnLst>
                                </p:cTn>
                              </p:par>
                            </p:childTnLst>
                          </p:cTn>
                        </p:par>
                      </p:childTnLst>
                    </p:cTn>
                  </p:par>
                </p:childTnLst>
              </p:cTn>
              <p:nextCondLst>
                <p:cond evt="onClick" delay="0">
                  <p:tgtEl>
                    <p:spTgt spid="4"/>
                  </p:tgtEl>
                </p:cond>
              </p:nextCondLst>
            </p:seq>
            <p:audio>
              <p:cMediaNode>
                <p:cTn id="7" fill="hold" display="0">
                  <p:stCondLst>
                    <p:cond delay="indefinite"/>
                  </p:stCondLst>
                  <p:endCondLst>
                    <p:cond evt="onNext" delay="0">
                      <p:tgtEl>
                        <p:sldTgt/>
                      </p:tgtEl>
                    </p:cond>
                    <p:cond evt="onPrev" delay="0">
                      <p:tgtEl>
                        <p:sldTgt/>
                      </p:tgtEl>
                    </p:cond>
                    <p:cond evt="onStopAudio" delay="0">
                      <p:tgtEl>
                        <p:sldTgt/>
                      </p:tgtEl>
                    </p:cond>
                  </p:endCondLst>
                </p:cTn>
                <p:tgtEl>
                  <p:spTgt spid="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1"/>
          <p:cNvSpPr>
            <a:spLocks noGrp="1"/>
          </p:cNvSpPr>
          <p:nvPr>
            <p:ph type="ctrTitle"/>
          </p:nvPr>
        </p:nvSpPr>
        <p:spPr>
          <a:xfrm>
            <a:off x="571472" y="214291"/>
            <a:ext cx="7572428" cy="857256"/>
          </a:xfrm>
        </p:spPr>
        <p:txBody>
          <a:bodyPr/>
          <a:lstStyle/>
          <a:p>
            <a:r>
              <a:rPr lang="en-US" u="sng" dirty="0" smtClean="0"/>
              <a:t>Team details</a:t>
            </a:r>
            <a:endParaRPr lang="en-US" u="sng" dirty="0"/>
          </a:p>
        </p:txBody>
      </p:sp>
      <p:sp>
        <p:nvSpPr>
          <p:cNvPr id="3" name="Subtitle 2"/>
          <p:cNvSpPr>
            <a:spLocks noGrp="1"/>
          </p:cNvSpPr>
          <p:nvPr>
            <p:ph type="subTitle" idx="1"/>
          </p:nvPr>
        </p:nvSpPr>
        <p:spPr>
          <a:xfrm>
            <a:off x="0" y="1071522"/>
            <a:ext cx="8786874" cy="5786478"/>
          </a:xfrm>
        </p:spPr>
        <p:txBody>
          <a:bodyPr>
            <a:normAutofit/>
          </a:bodyPr>
          <a:lstStyle/>
          <a:p>
            <a:r>
              <a:rPr lang="en-US" sz="2800" u="sng" dirty="0" smtClean="0"/>
              <a:t>COLLEGE NAME:</a:t>
            </a:r>
            <a:r>
              <a:rPr lang="en-US" sz="2800" dirty="0" smtClean="0"/>
              <a:t> DR. LANKAPALLI BULLAYYACOLLEGE 				                               	                     		</a:t>
            </a:r>
          </a:p>
          <a:p>
            <a:r>
              <a:rPr lang="en-US" sz="2800" dirty="0" smtClean="0"/>
              <a:t>   	</a:t>
            </a:r>
            <a:r>
              <a:rPr lang="en-US" sz="2800" u="sng" dirty="0" smtClean="0"/>
              <a:t> TEAM LEAD:   </a:t>
            </a:r>
            <a:r>
              <a:rPr lang="en-US" sz="2800" dirty="0" smtClean="0"/>
              <a:t>KILUM.ARUN DURGA PRASAD 	 </a:t>
            </a:r>
          </a:p>
          <a:p>
            <a:r>
              <a:rPr lang="en-US" sz="2800" dirty="0" smtClean="0"/>
              <a:t>  	</a:t>
            </a:r>
            <a:r>
              <a:rPr lang="en-US" sz="2800" u="sng" dirty="0" smtClean="0"/>
              <a:t> TEAM </a:t>
            </a:r>
            <a:r>
              <a:rPr lang="en-US" sz="2800" u="sng" dirty="0" smtClean="0"/>
              <a:t>MEMBERS</a:t>
            </a:r>
            <a:r>
              <a:rPr lang="en-US" sz="2800" u="sng" dirty="0" smtClean="0"/>
              <a:t>: </a:t>
            </a:r>
            <a:r>
              <a:rPr lang="en-US" sz="2800" dirty="0" smtClean="0"/>
              <a:t>RAIHAN MOHAMMED HUSSAN    	       	   MERAPALA YUVARAJU	</a:t>
            </a:r>
          </a:p>
          <a:p>
            <a:r>
              <a:rPr lang="en-US" sz="2800" dirty="0" smtClean="0"/>
              <a:t>          	      	        ROKKAM VISHNU		</a:t>
            </a:r>
          </a:p>
          <a:p>
            <a:r>
              <a:rPr lang="en-US" sz="2800" u="sng" dirty="0" smtClean="0"/>
              <a:t>TEAM ID:    </a:t>
            </a:r>
            <a:r>
              <a:rPr lang="en-US" sz="2800" dirty="0" smtClean="0"/>
              <a:t>LTVIP2025TMID24144</a:t>
            </a:r>
            <a:endParaRPr lang="en-US" sz="2800" dirty="0"/>
          </a:p>
        </p:txBody>
      </p:sp>
      <p:pic>
        <p:nvPicPr>
          <p:cNvPr id="4" name="Recorded Sound">
            <a:hlinkClick r:id="" action="ppaction://media"/>
          </p:cNvPr>
          <p:cNvPicPr>
            <a:picLocks noRot="1" noChangeAspect="1"/>
          </p:cNvPicPr>
          <p:nvPr>
            <a:wavAudioFile r:embed="rId1" name="Recorded Sound"/>
          </p:nvPr>
        </p:nvPicPr>
        <p:blipFill>
          <a:blip r:embed="rId3"/>
          <a:stretch>
            <a:fillRect/>
          </a:stretch>
        </p:blipFill>
        <p:spPr>
          <a:xfrm>
            <a:off x="4419600" y="3276600"/>
            <a:ext cx="304800" cy="304800"/>
          </a:xfrm>
          <a:prstGeom prst="rect">
            <a:avLst/>
          </a:prstGeom>
        </p:spPr>
      </p:pic>
    </p:spTree>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2432"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Next" delay="0">
                      <p:tgtEl>
                        <p:sldTgt/>
                      </p:tgtEl>
                    </p:cond>
                    <p:cond evt="onPrev" delay="0">
                      <p:tgtEl>
                        <p:sldTgt/>
                      </p:tgtEl>
                    </p:cond>
                    <p:cond evt="onStopAudio" delay="0">
                      <p:tgtEl>
                        <p:sldTgt/>
                      </p:tgtEl>
                    </p:cond>
                  </p:endCondLst>
                </p:cTn>
                <p:tgtEl>
                  <p:spTgt spid="4"/>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4000" cy="6858000"/>
          </a:xfrm>
        </p:spPr>
        <p:txBody>
          <a:bodyPr/>
          <a:lstStyle/>
          <a:p>
            <a:pPr>
              <a:buNone/>
            </a:pPr>
            <a:r>
              <a:rPr lang="en-US" dirty="0" smtClean="0"/>
              <a:t>g) Loan repayment: ( field create the number as the</a:t>
            </a:r>
          </a:p>
          <a:p>
            <a:pPr>
              <a:buNone/>
            </a:pPr>
            <a:r>
              <a:rPr lang="en-US" dirty="0" smtClean="0"/>
              <a:t>Field data type)</a:t>
            </a:r>
          </a:p>
          <a:p>
            <a:pPr>
              <a:buNone/>
            </a:pPr>
            <a:r>
              <a:rPr lang="en-US" dirty="0" smtClean="0"/>
              <a:t>h) Loan amount: (select the field data type as formula)</a:t>
            </a:r>
          </a:p>
          <a:p>
            <a:pPr>
              <a:buNone/>
            </a:pPr>
            <a:r>
              <a:rPr lang="en-US" dirty="0" smtClean="0"/>
              <a:t>Go to the fields and relationship and select the formula in field data type in the formula option </a:t>
            </a:r>
          </a:p>
          <a:p>
            <a:pPr>
              <a:buNone/>
            </a:pPr>
            <a:r>
              <a:rPr lang="en-US" dirty="0" smtClean="0"/>
              <a:t>Select advanced formula and write the following.</a:t>
            </a:r>
          </a:p>
          <a:p>
            <a:pPr algn="ctr">
              <a:buNone/>
            </a:pPr>
            <a:r>
              <a:rPr lang="en-US" b="1" u="sng" dirty="0" smtClean="0"/>
              <a:t>Formula</a:t>
            </a:r>
          </a:p>
          <a:p>
            <a:pPr>
              <a:buNone/>
            </a:pPr>
            <a:r>
              <a:rPr lang="en-US" dirty="0" smtClean="0"/>
              <a:t>(loan repayment-c*(((1+(interest-rate-c/52))^term-</a:t>
            </a:r>
          </a:p>
          <a:p>
            <a:pPr>
              <a:buNone/>
            </a:pPr>
            <a:r>
              <a:rPr lang="en-US" dirty="0" smtClean="0"/>
              <a:t>c)-1))’((interest-rate-c/32)*((1+(interest rate-c/52))^</a:t>
            </a:r>
          </a:p>
          <a:p>
            <a:pPr>
              <a:buNone/>
            </a:pPr>
            <a:r>
              <a:rPr lang="en-US" dirty="0" smtClean="0"/>
              <a:t>Term-c))</a:t>
            </a:r>
          </a:p>
          <a:p>
            <a:pPr>
              <a:buNone/>
            </a:pPr>
            <a:endParaRPr lang="en-US" dirty="0" smtClean="0"/>
          </a:p>
        </p:txBody>
      </p:sp>
      <p:pic>
        <p:nvPicPr>
          <p:cNvPr id="4" name="Recorded Sound">
            <a:hlinkClick r:id="" action="ppaction://media"/>
          </p:cNvPr>
          <p:cNvPicPr>
            <a:picLocks noRot="1" noChangeAspect="1"/>
          </p:cNvPicPr>
          <p:nvPr>
            <a:wavAudioFile r:embed="rId1" name="Recorded Sound"/>
          </p:nvPr>
        </p:nvPicPr>
        <p:blipFill>
          <a:blip r:embed="rId3"/>
          <a:stretch>
            <a:fillRect/>
          </a:stretch>
        </p:blipFill>
        <p:spPr>
          <a:xfrm>
            <a:off x="4419600" y="3276600"/>
            <a:ext cx="304800" cy="304800"/>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4965" fill="hold"/>
                                        <p:tgtEl>
                                          <p:spTgt spid="4"/>
                                        </p:tgtEl>
                                      </p:cBhvr>
                                    </p:cmd>
                                  </p:childTnLst>
                                </p:cTn>
                              </p:par>
                            </p:childTnLst>
                          </p:cTn>
                        </p:par>
                      </p:childTnLst>
                    </p:cTn>
                  </p:par>
                </p:childTnLst>
              </p:cTn>
              <p:nextCondLst>
                <p:cond evt="onClick" delay="0">
                  <p:tgtEl>
                    <p:spTgt spid="4"/>
                  </p:tgtEl>
                </p:cond>
              </p:nextCondLst>
            </p:seq>
            <p:audio>
              <p:cMediaNode>
                <p:cTn id="7" fill="hold" display="0">
                  <p:stCondLst>
                    <p:cond delay="indefinite"/>
                  </p:stCondLst>
                  <p:endCondLst>
                    <p:cond evt="onNext" delay="0">
                      <p:tgtEl>
                        <p:sldTgt/>
                      </p:tgtEl>
                    </p:cond>
                    <p:cond evt="onPrev" delay="0">
                      <p:tgtEl>
                        <p:sldTgt/>
                      </p:tgtEl>
                    </p:cond>
                    <p:cond evt="onStopAudio" delay="0">
                      <p:tgtEl>
                        <p:sldTgt/>
                      </p:tgtEl>
                    </p:cond>
                  </p:endCondLst>
                </p:cTn>
                <p:tgtEl>
                  <p:spTgt spid="4"/>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4000" cy="6858000"/>
          </a:xfrm>
        </p:spPr>
        <p:txBody>
          <a:bodyPr/>
          <a:lstStyle/>
          <a:p>
            <a:pPr>
              <a:buNone/>
            </a:pPr>
            <a:r>
              <a:rPr lang="en-US" dirty="0" smtClean="0"/>
              <a:t>Check the syntax below whether the formula syntax </a:t>
            </a:r>
          </a:p>
          <a:p>
            <a:pPr>
              <a:buNone/>
            </a:pPr>
            <a:r>
              <a:rPr lang="en-US" dirty="0" smtClean="0"/>
              <a:t>Is correct or not.</a:t>
            </a:r>
          </a:p>
          <a:p>
            <a:pPr>
              <a:buNone/>
            </a:pPr>
            <a:r>
              <a:rPr lang="en-US" dirty="0" smtClean="0"/>
              <a:t>Page layout and record type : page layout in </a:t>
            </a:r>
            <a:r>
              <a:rPr lang="en-US" dirty="0" err="1" smtClean="0"/>
              <a:t>salesforce</a:t>
            </a:r>
            <a:endParaRPr lang="en-US" dirty="0" smtClean="0"/>
          </a:p>
          <a:p>
            <a:pPr>
              <a:buNone/>
            </a:pPr>
            <a:r>
              <a:rPr lang="en-US" dirty="0" smtClean="0"/>
              <a:t>Allows us to customize the design and </a:t>
            </a:r>
            <a:r>
              <a:rPr lang="en-US" dirty="0" err="1" smtClean="0"/>
              <a:t>organisation</a:t>
            </a:r>
            <a:r>
              <a:rPr lang="en-US" dirty="0" smtClean="0"/>
              <a:t> of </a:t>
            </a:r>
          </a:p>
          <a:p>
            <a:pPr>
              <a:buNone/>
            </a:pPr>
            <a:r>
              <a:rPr lang="en-US" dirty="0" smtClean="0"/>
              <a:t>Detail and edit pages of records in </a:t>
            </a:r>
            <a:r>
              <a:rPr lang="en-US" dirty="0" smtClean="0"/>
              <a:t>sales force</a:t>
            </a:r>
            <a:r>
              <a:rPr lang="en-US" dirty="0" smtClean="0"/>
              <a:t>.</a:t>
            </a:r>
          </a:p>
          <a:p>
            <a:pPr>
              <a:buNone/>
            </a:pPr>
            <a:r>
              <a:rPr lang="en-US" dirty="0" smtClean="0"/>
              <a:t>Page layouts can be used to control the appearance</a:t>
            </a:r>
          </a:p>
          <a:p>
            <a:pPr>
              <a:buNone/>
            </a:pPr>
            <a:r>
              <a:rPr lang="en-US" dirty="0" smtClean="0"/>
              <a:t>Of fields</a:t>
            </a:r>
            <a:r>
              <a:rPr lang="en-US" dirty="0" smtClean="0"/>
              <a:t>, related </a:t>
            </a:r>
            <a:r>
              <a:rPr lang="en-US" dirty="0" smtClean="0"/>
              <a:t>lists</a:t>
            </a:r>
            <a:r>
              <a:rPr lang="en-US" dirty="0" smtClean="0"/>
              <a:t>, and </a:t>
            </a:r>
            <a:r>
              <a:rPr lang="en-US" dirty="0" smtClean="0"/>
              <a:t>custom links on standard </a:t>
            </a:r>
          </a:p>
          <a:p>
            <a:pPr>
              <a:buNone/>
            </a:pPr>
            <a:r>
              <a:rPr lang="en-US" dirty="0" smtClean="0"/>
              <a:t>And custom object detail and edit pages.</a:t>
            </a:r>
          </a:p>
          <a:p>
            <a:pPr>
              <a:buNone/>
            </a:pPr>
            <a:r>
              <a:rPr lang="en-US" dirty="0" smtClean="0"/>
              <a:t>Record types in </a:t>
            </a:r>
            <a:r>
              <a:rPr lang="en-US" dirty="0" err="1" smtClean="0"/>
              <a:t>salesforce</a:t>
            </a:r>
            <a:r>
              <a:rPr lang="en-US" dirty="0" smtClean="0"/>
              <a:t> </a:t>
            </a:r>
            <a:r>
              <a:rPr lang="en-US" dirty="0" smtClean="0"/>
              <a:t>allow you to have different </a:t>
            </a:r>
          </a:p>
          <a:p>
            <a:pPr>
              <a:buNone/>
            </a:pPr>
            <a:r>
              <a:rPr lang="en-US" dirty="0" smtClean="0"/>
              <a:t>Business </a:t>
            </a:r>
            <a:r>
              <a:rPr lang="en-US" dirty="0" err="1" smtClean="0"/>
              <a:t>process,picklist</a:t>
            </a:r>
            <a:r>
              <a:rPr lang="en-US" dirty="0" smtClean="0"/>
              <a:t> </a:t>
            </a:r>
            <a:r>
              <a:rPr lang="en-US" dirty="0" err="1" smtClean="0"/>
              <a:t>values,and</a:t>
            </a:r>
            <a:r>
              <a:rPr lang="en-US" dirty="0" smtClean="0"/>
              <a:t> page layout to a</a:t>
            </a:r>
          </a:p>
          <a:p>
            <a:pPr>
              <a:buNone/>
            </a:pPr>
            <a:r>
              <a:rPr lang="en-US" dirty="0" smtClean="0"/>
              <a:t>Different uses based on profile.</a:t>
            </a:r>
          </a:p>
          <a:p>
            <a:pPr>
              <a:buNone/>
            </a:pPr>
            <a:endParaRPr lang="en-US" dirty="0" smtClean="0"/>
          </a:p>
          <a:p>
            <a:pPr>
              <a:buNone/>
            </a:pPr>
            <a:endParaRPr lang="en-US" dirty="0"/>
          </a:p>
        </p:txBody>
      </p:sp>
      <p:pic>
        <p:nvPicPr>
          <p:cNvPr id="4" name="Recorded Sound">
            <a:hlinkClick r:id="" action="ppaction://media"/>
          </p:cNvPr>
          <p:cNvPicPr>
            <a:picLocks noRot="1" noChangeAspect="1"/>
          </p:cNvPicPr>
          <p:nvPr>
            <a:wavAudioFile r:embed="rId1" name="Recorded Sound"/>
          </p:nvPr>
        </p:nvPicPr>
        <p:blipFill>
          <a:blip r:embed="rId3"/>
          <a:stretch>
            <a:fillRect/>
          </a:stretch>
        </p:blipFill>
        <p:spPr>
          <a:xfrm>
            <a:off x="4419600" y="3276600"/>
            <a:ext cx="304800" cy="304800"/>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3475" fill="hold"/>
                                        <p:tgtEl>
                                          <p:spTgt spid="4"/>
                                        </p:tgtEl>
                                      </p:cBhvr>
                                    </p:cmd>
                                  </p:childTnLst>
                                </p:cTn>
                              </p:par>
                            </p:childTnLst>
                          </p:cTn>
                        </p:par>
                      </p:childTnLst>
                    </p:cTn>
                  </p:par>
                </p:childTnLst>
              </p:cTn>
              <p:nextCondLst>
                <p:cond evt="onClick" delay="0">
                  <p:tgtEl>
                    <p:spTgt spid="4"/>
                  </p:tgtEl>
                </p:cond>
              </p:nextCondLst>
            </p:seq>
            <p:audio>
              <p:cMediaNode>
                <p:cTn id="7" fill="hold" display="0">
                  <p:stCondLst>
                    <p:cond delay="indefinite"/>
                  </p:stCondLst>
                  <p:endCondLst>
                    <p:cond evt="onNext" delay="0">
                      <p:tgtEl>
                        <p:sldTgt/>
                      </p:tgtEl>
                    </p:cond>
                    <p:cond evt="onPrev" delay="0">
                      <p:tgtEl>
                        <p:sldTgt/>
                      </p:tgtEl>
                    </p:cond>
                    <p:cond evt="onStopAudio" delay="0">
                      <p:tgtEl>
                        <p:sldTgt/>
                      </p:tgtEl>
                    </p:cond>
                  </p:endCondLst>
                </p:cTn>
                <p:tgtEl>
                  <p:spTgt spid="4"/>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4000" cy="6858000"/>
          </a:xfrm>
        </p:spPr>
        <p:txBody>
          <a:bodyPr/>
          <a:lstStyle/>
          <a:p>
            <a:pPr marL="514350" indent="-514350">
              <a:buAutoNum type="arabicParenR"/>
            </a:pPr>
            <a:r>
              <a:rPr lang="en-US" dirty="0" smtClean="0"/>
              <a:t>Create page layout for property object </a:t>
            </a:r>
          </a:p>
          <a:p>
            <a:pPr marL="514350" indent="-514350">
              <a:buAutoNum type="arabicParenR"/>
            </a:pPr>
            <a:r>
              <a:rPr lang="en-US" dirty="0" smtClean="0"/>
              <a:t> rent page layout- create another page layout name as (rent) and remove the discount and loan amount fields from the rent page layout.</a:t>
            </a:r>
          </a:p>
          <a:p>
            <a:pPr marL="514350" indent="-514350">
              <a:buAutoNum type="arabicParenR"/>
            </a:pPr>
            <a:r>
              <a:rPr lang="en-US" dirty="0" smtClean="0"/>
              <a:t>Record type for property object- enter the record type label as (buy) and select active check box next and save.</a:t>
            </a:r>
          </a:p>
          <a:p>
            <a:pPr marL="514350" indent="-514350">
              <a:buAutoNum type="arabicParenR"/>
            </a:pPr>
            <a:r>
              <a:rPr lang="en-US" dirty="0" smtClean="0"/>
              <a:t> page layout assignment- select the buy record time and select the page layout to use (buy) then click on the save.</a:t>
            </a:r>
          </a:p>
        </p:txBody>
      </p:sp>
      <p:pic>
        <p:nvPicPr>
          <p:cNvPr id="4" name="Recorded Sound">
            <a:hlinkClick r:id="" action="ppaction://media"/>
          </p:cNvPr>
          <p:cNvPicPr>
            <a:picLocks noRot="1" noChangeAspect="1"/>
          </p:cNvPicPr>
          <p:nvPr>
            <a:wavAudioFile r:embed="rId1" name="Recorded Sound"/>
          </p:nvPr>
        </p:nvPicPr>
        <p:blipFill>
          <a:blip r:embed="rId3"/>
          <a:stretch>
            <a:fillRect/>
          </a:stretch>
        </p:blipFill>
        <p:spPr>
          <a:xfrm>
            <a:off x="4419600" y="3276600"/>
            <a:ext cx="304800" cy="304800"/>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8988" fill="hold"/>
                                        <p:tgtEl>
                                          <p:spTgt spid="4"/>
                                        </p:tgtEl>
                                      </p:cBhvr>
                                    </p:cmd>
                                  </p:childTnLst>
                                </p:cTn>
                              </p:par>
                            </p:childTnLst>
                          </p:cTn>
                        </p:par>
                      </p:childTnLst>
                    </p:cTn>
                  </p:par>
                </p:childTnLst>
              </p:cTn>
              <p:nextCondLst>
                <p:cond evt="onClick" delay="0">
                  <p:tgtEl>
                    <p:spTgt spid="4"/>
                  </p:tgtEl>
                </p:cond>
              </p:nextCondLst>
            </p:seq>
            <p:audio>
              <p:cMediaNode>
                <p:cTn id="7" fill="hold" display="0">
                  <p:stCondLst>
                    <p:cond delay="indefinite"/>
                  </p:stCondLst>
                  <p:endCondLst>
                    <p:cond evt="onNext" delay="0">
                      <p:tgtEl>
                        <p:sldTgt/>
                      </p:tgtEl>
                    </p:cond>
                    <p:cond evt="onPrev" delay="0">
                      <p:tgtEl>
                        <p:sldTgt/>
                      </p:tgtEl>
                    </p:cond>
                    <p:cond evt="onStopAudio" delay="0">
                      <p:tgtEl>
                        <p:sldTgt/>
                      </p:tgtEl>
                    </p:cond>
                  </p:endCondLst>
                </p:cTn>
                <p:tgtEl>
                  <p:spTgt spid="4"/>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4000" cy="6597641"/>
          </a:xfrm>
        </p:spPr>
        <p:txBody>
          <a:bodyPr/>
          <a:lstStyle/>
          <a:p>
            <a:pPr algn="ctr">
              <a:buNone/>
            </a:pPr>
            <a:r>
              <a:rPr lang="en-US" b="1" u="sng" dirty="0" smtClean="0"/>
              <a:t>Profile</a:t>
            </a:r>
          </a:p>
          <a:p>
            <a:pPr>
              <a:buNone/>
            </a:pPr>
            <a:r>
              <a:rPr lang="en-US" dirty="0" smtClean="0"/>
              <a:t>A profile is a group/collection of settings and permission that define what a buyer can do in </a:t>
            </a:r>
            <a:r>
              <a:rPr lang="en-US" dirty="0" err="1" smtClean="0"/>
              <a:t>salesforce</a:t>
            </a:r>
            <a:r>
              <a:rPr lang="en-US" dirty="0" smtClean="0"/>
              <a:t> </a:t>
            </a:r>
            <a:r>
              <a:rPr lang="en-US" dirty="0" smtClean="0"/>
              <a:t>profiles. </a:t>
            </a:r>
            <a:r>
              <a:rPr lang="en-US" dirty="0" smtClean="0"/>
              <a:t>control object </a:t>
            </a:r>
            <a:r>
              <a:rPr lang="en-US" dirty="0" err="1" smtClean="0"/>
              <a:t>permission,field</a:t>
            </a:r>
            <a:r>
              <a:rPr lang="en-US" dirty="0" smtClean="0"/>
              <a:t> </a:t>
            </a:r>
            <a:r>
              <a:rPr lang="en-US" dirty="0" smtClean="0"/>
              <a:t>permissions, user </a:t>
            </a:r>
            <a:r>
              <a:rPr lang="en-US" dirty="0" smtClean="0"/>
              <a:t>permissions ,</a:t>
            </a:r>
            <a:r>
              <a:rPr lang="en-US" dirty="0" smtClean="0"/>
              <a:t>tab settings ,app </a:t>
            </a:r>
            <a:r>
              <a:rPr lang="en-US" dirty="0" err="1" smtClean="0"/>
              <a:t>seetings</a:t>
            </a:r>
            <a:r>
              <a:rPr lang="en-US" dirty="0" smtClean="0"/>
              <a:t> ,apex class access, visual force page </a:t>
            </a:r>
            <a:r>
              <a:rPr lang="en-US" dirty="0" err="1" smtClean="0"/>
              <a:t>access,page</a:t>
            </a:r>
            <a:r>
              <a:rPr lang="en-US" dirty="0" smtClean="0"/>
              <a:t> </a:t>
            </a:r>
            <a:r>
              <a:rPr lang="en-US" dirty="0" err="1" smtClean="0"/>
              <a:t>layouts,record</a:t>
            </a:r>
            <a:r>
              <a:rPr lang="en-US" dirty="0" smtClean="0"/>
              <a:t> </a:t>
            </a:r>
            <a:r>
              <a:rPr lang="en-US" dirty="0" err="1" smtClean="0"/>
              <a:t>types,login</a:t>
            </a:r>
            <a:r>
              <a:rPr lang="en-US" dirty="0" smtClean="0"/>
              <a:t> hours of login IP ranges you can define profiles by the users job function for example system administrator developer sales representative. </a:t>
            </a:r>
          </a:p>
          <a:p>
            <a:pPr>
              <a:buNone/>
            </a:pPr>
            <a:r>
              <a:rPr lang="en-US" dirty="0" smtClean="0"/>
              <a:t>    Types of profiles in </a:t>
            </a:r>
            <a:r>
              <a:rPr lang="en-US" dirty="0" smtClean="0"/>
              <a:t>sales force</a:t>
            </a:r>
            <a:r>
              <a:rPr lang="en-US" dirty="0" smtClean="0"/>
              <a:t>:</a:t>
            </a:r>
          </a:p>
          <a:p>
            <a:pPr marL="514350" indent="-514350">
              <a:buNone/>
            </a:pPr>
            <a:endParaRPr lang="en-US" dirty="0" smtClean="0"/>
          </a:p>
        </p:txBody>
      </p:sp>
      <p:pic>
        <p:nvPicPr>
          <p:cNvPr id="4" name="Recorded Sound">
            <a:hlinkClick r:id="" action="ppaction://media"/>
          </p:cNvPr>
          <p:cNvPicPr>
            <a:picLocks noRot="1" noChangeAspect="1"/>
          </p:cNvPicPr>
          <p:nvPr>
            <a:wavAudioFile r:embed="rId1" name="Recorded Sound"/>
          </p:nvPr>
        </p:nvPicPr>
        <p:blipFill>
          <a:blip r:embed="rId3"/>
          <a:stretch>
            <a:fillRect/>
          </a:stretch>
        </p:blipFill>
        <p:spPr>
          <a:xfrm>
            <a:off x="4419600" y="3276600"/>
            <a:ext cx="304800" cy="304800"/>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0248" fill="hold"/>
                                        <p:tgtEl>
                                          <p:spTgt spid="4"/>
                                        </p:tgtEl>
                                      </p:cBhvr>
                                    </p:cmd>
                                  </p:childTnLst>
                                </p:cTn>
                              </p:par>
                            </p:childTnLst>
                          </p:cTn>
                        </p:par>
                      </p:childTnLst>
                    </p:cTn>
                  </p:par>
                </p:childTnLst>
              </p:cTn>
              <p:nextCondLst>
                <p:cond evt="onClick" delay="0">
                  <p:tgtEl>
                    <p:spTgt spid="4"/>
                  </p:tgtEl>
                </p:cond>
              </p:nextCondLst>
            </p:seq>
            <p:audio>
              <p:cMediaNode>
                <p:cTn id="7" fill="hold" display="0">
                  <p:stCondLst>
                    <p:cond delay="indefinite"/>
                  </p:stCondLst>
                  <p:endCondLst>
                    <p:cond evt="onNext" delay="0">
                      <p:tgtEl>
                        <p:sldTgt/>
                      </p:tgtEl>
                    </p:cond>
                    <p:cond evt="onPrev" delay="0">
                      <p:tgtEl>
                        <p:sldTgt/>
                      </p:tgtEl>
                    </p:cond>
                    <p:cond evt="onStopAudio" delay="0">
                      <p:tgtEl>
                        <p:sldTgt/>
                      </p:tgtEl>
                    </p:cond>
                  </p:endCondLst>
                </p:cTn>
                <p:tgtEl>
                  <p:spTgt spid="4"/>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4000" cy="6858000"/>
          </a:xfrm>
        </p:spPr>
        <p:txBody>
          <a:bodyPr>
            <a:normAutofit fontScale="92500" lnSpcReduction="20000"/>
          </a:bodyPr>
          <a:lstStyle/>
          <a:p>
            <a:pPr marL="514350" indent="-514350">
              <a:buAutoNum type="alphaLcParenR"/>
            </a:pPr>
            <a:r>
              <a:rPr lang="en-US" dirty="0" smtClean="0"/>
              <a:t>Standard profiles: by default </a:t>
            </a:r>
            <a:r>
              <a:rPr lang="en-US" dirty="0" err="1" smtClean="0"/>
              <a:t>salesforce</a:t>
            </a:r>
            <a:r>
              <a:rPr lang="en-US" dirty="0" smtClean="0"/>
              <a:t> provide below standard profiles. We cannot deleted standard once each of these standard one includes a default set of permissions for all of the standard objects available on the platform. </a:t>
            </a:r>
          </a:p>
          <a:p>
            <a:pPr marL="514350" indent="-514350">
              <a:buAutoNum type="alphaLcParenR"/>
            </a:pPr>
            <a:r>
              <a:rPr lang="en-US" dirty="0" smtClean="0"/>
              <a:t>Custom profiles: custom once defined by us they can be deleted if there are no uses assigned with particular one.</a:t>
            </a:r>
          </a:p>
          <a:p>
            <a:pPr marL="514350" indent="-514350">
              <a:buNone/>
            </a:pPr>
            <a:r>
              <a:rPr lang="en-US" dirty="0" smtClean="0"/>
              <a:t>     1) sales </a:t>
            </a:r>
            <a:r>
              <a:rPr lang="en-US" dirty="0" smtClean="0"/>
              <a:t>manager </a:t>
            </a:r>
            <a:r>
              <a:rPr lang="en-US" dirty="0" smtClean="0"/>
              <a:t>profiles: clone the desired profile (standard user is preferable) scroll down to custom object permissions and give view all access permissions for lead and property loan and sale (sales manager also having create edit delete for lead property loan objects) clone profile (standard platform user) for below all profiles </a:t>
            </a:r>
          </a:p>
          <a:p>
            <a:pPr marL="514350" indent="-514350">
              <a:buNone/>
            </a:pPr>
            <a:r>
              <a:rPr lang="en-US" dirty="0" smtClean="0"/>
              <a:t>                A)marketing executive profiles </a:t>
            </a:r>
          </a:p>
          <a:p>
            <a:pPr marL="514350" indent="-514350">
              <a:buNone/>
            </a:pPr>
            <a:r>
              <a:rPr lang="en-US" dirty="0" smtClean="0"/>
              <a:t>                B)marketing manager </a:t>
            </a:r>
            <a:r>
              <a:rPr lang="en-US" dirty="0" smtClean="0"/>
              <a:t>profiles</a:t>
            </a:r>
            <a:endParaRPr lang="en-US" dirty="0" smtClean="0"/>
          </a:p>
          <a:p>
            <a:pPr marL="514350" indent="-514350">
              <a:buNone/>
            </a:pPr>
            <a:endParaRPr lang="en-US" dirty="0" smtClean="0"/>
          </a:p>
          <a:p>
            <a:pPr marL="514350" indent="-514350">
              <a:buNone/>
            </a:pPr>
            <a:endParaRPr lang="en-US" dirty="0" smtClean="0"/>
          </a:p>
          <a:p>
            <a:pPr marL="514350" indent="-514350">
              <a:buNone/>
            </a:pPr>
            <a:endParaRPr lang="en-US" dirty="0" smtClean="0"/>
          </a:p>
          <a:p>
            <a:pPr marL="514350" indent="-514350">
              <a:buNone/>
            </a:pPr>
            <a:endParaRPr lang="en-US" dirty="0" smtClean="0"/>
          </a:p>
        </p:txBody>
      </p:sp>
      <p:pic>
        <p:nvPicPr>
          <p:cNvPr id="4" name="Recorded Sound">
            <a:hlinkClick r:id="" action="ppaction://media"/>
          </p:cNvPr>
          <p:cNvPicPr>
            <a:picLocks noRot="1" noChangeAspect="1"/>
          </p:cNvPicPr>
          <p:nvPr>
            <a:wavAudioFile r:embed="rId1" name="Recorded Sound"/>
          </p:nvPr>
        </p:nvPicPr>
        <p:blipFill>
          <a:blip r:embed="rId3"/>
          <a:stretch>
            <a:fillRect/>
          </a:stretch>
        </p:blipFill>
        <p:spPr>
          <a:xfrm>
            <a:off x="4419600" y="3276600"/>
            <a:ext cx="304800" cy="304800"/>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2564" fill="hold"/>
                                        <p:tgtEl>
                                          <p:spTgt spid="4"/>
                                        </p:tgtEl>
                                      </p:cBhvr>
                                    </p:cmd>
                                  </p:childTnLst>
                                </p:cTn>
                              </p:par>
                            </p:childTnLst>
                          </p:cTn>
                        </p:par>
                      </p:childTnLst>
                    </p:cTn>
                  </p:par>
                </p:childTnLst>
              </p:cTn>
              <p:nextCondLst>
                <p:cond evt="onClick" delay="0">
                  <p:tgtEl>
                    <p:spTgt spid="4"/>
                  </p:tgtEl>
                </p:cond>
              </p:nextCondLst>
            </p:seq>
            <p:audio>
              <p:cMediaNode>
                <p:cTn id="7" fill="hold" display="0">
                  <p:stCondLst>
                    <p:cond delay="indefinite"/>
                  </p:stCondLst>
                  <p:endCondLst>
                    <p:cond evt="onNext" delay="0">
                      <p:tgtEl>
                        <p:sldTgt/>
                      </p:tgtEl>
                    </p:cond>
                    <p:cond evt="onPrev" delay="0">
                      <p:tgtEl>
                        <p:sldTgt/>
                      </p:tgtEl>
                    </p:cond>
                    <p:cond evt="onStopAudio" delay="0">
                      <p:tgtEl>
                        <p:sldTgt/>
                      </p:tgtEl>
                    </p:cond>
                  </p:endCondLst>
                </p:cTn>
                <p:tgtEl>
                  <p:spTgt spid="4"/>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4000" cy="6572272"/>
          </a:xfrm>
        </p:spPr>
        <p:txBody>
          <a:bodyPr>
            <a:normAutofit fontScale="25000" lnSpcReduction="20000"/>
          </a:bodyPr>
          <a:lstStyle/>
          <a:p>
            <a:pPr>
              <a:buNone/>
            </a:pPr>
            <a:r>
              <a:rPr lang="en-US" dirty="0" smtClean="0"/>
              <a:t> </a:t>
            </a:r>
          </a:p>
          <a:p>
            <a:pPr>
              <a:buNone/>
            </a:pPr>
            <a:r>
              <a:rPr lang="en-US" sz="2400" dirty="0" smtClean="0"/>
              <a:t>  </a:t>
            </a:r>
            <a:r>
              <a:rPr lang="en-US" sz="11200" dirty="0" smtClean="0"/>
              <a:t>2) Marketing Executive Profile: </a:t>
            </a:r>
          </a:p>
          <a:p>
            <a:pPr>
              <a:buNone/>
            </a:pPr>
            <a:r>
              <a:rPr lang="en-US" sz="11200" dirty="0" smtClean="0"/>
              <a:t>    In the profile level give read and create access for lead property, loan objects to marketing executive profile and read, create, edit. Delete for the marketing manager profile for lead, property, loan objects.</a:t>
            </a:r>
          </a:p>
          <a:p>
            <a:pPr>
              <a:buNone/>
            </a:pPr>
            <a:endParaRPr lang="en-US" sz="11200" dirty="0" smtClean="0"/>
          </a:p>
          <a:p>
            <a:pPr>
              <a:buNone/>
            </a:pPr>
            <a:r>
              <a:rPr lang="en-US" sz="11200" dirty="0" smtClean="0"/>
              <a:t>  3) Marketing Manager Profile: </a:t>
            </a:r>
          </a:p>
          <a:p>
            <a:pPr>
              <a:buNone/>
            </a:pPr>
            <a:r>
              <a:rPr lang="en-US" sz="11200" dirty="0" smtClean="0"/>
              <a:t>  Should have access to marketing executive profile.</a:t>
            </a:r>
          </a:p>
          <a:p>
            <a:pPr>
              <a:buNone/>
            </a:pPr>
            <a:endParaRPr lang="en-US" sz="11200" dirty="0" smtClean="0"/>
          </a:p>
          <a:p>
            <a:pPr>
              <a:buNone/>
            </a:pPr>
            <a:r>
              <a:rPr lang="en-US" sz="11200" dirty="0" smtClean="0"/>
              <a:t>  4) Sales Executive Profile: </a:t>
            </a:r>
          </a:p>
          <a:p>
            <a:pPr>
              <a:buNone/>
            </a:pPr>
            <a:r>
              <a:rPr lang="en-US" sz="11200" dirty="0" smtClean="0"/>
              <a:t>     Follow the steps to create the profile just to change the </a:t>
            </a:r>
            <a:r>
              <a:rPr lang="en-US" sz="8000" dirty="0" smtClean="0"/>
              <a:t>name</a:t>
            </a:r>
            <a:r>
              <a:rPr lang="en-US" sz="11200" dirty="0" smtClean="0"/>
              <a:t> for below profiles clone profile</a:t>
            </a:r>
          </a:p>
          <a:p>
            <a:pPr>
              <a:buNone/>
            </a:pPr>
            <a:r>
              <a:rPr lang="en-US" sz="11200" dirty="0" smtClean="0"/>
              <a:t>     ( Standard Platform User) profile name ( Sales Executive Profile) and assign a sales permission set.</a:t>
            </a:r>
          </a:p>
          <a:p>
            <a:pPr>
              <a:buNone/>
            </a:pPr>
            <a:endParaRPr lang="en-US" sz="11200" dirty="0" smtClean="0"/>
          </a:p>
          <a:p>
            <a:pPr>
              <a:buNone/>
            </a:pPr>
            <a:r>
              <a:rPr lang="en-US" sz="11200" dirty="0" smtClean="0"/>
              <a:t>   For Sales Rep-1 -&gt; Read, Create, Edit for lead, property and loan objects.</a:t>
            </a:r>
          </a:p>
          <a:p>
            <a:pPr>
              <a:buNone/>
            </a:pPr>
            <a:r>
              <a:rPr lang="en-US" sz="11200" dirty="0" smtClean="0"/>
              <a:t>   </a:t>
            </a:r>
          </a:p>
          <a:p>
            <a:pPr>
              <a:buNone/>
            </a:pPr>
            <a:r>
              <a:rPr lang="en-US" sz="11200" dirty="0" smtClean="0"/>
              <a:t>   </a:t>
            </a:r>
          </a:p>
          <a:p>
            <a:endParaRPr lang="en-US" sz="3800" dirty="0"/>
          </a:p>
        </p:txBody>
      </p:sp>
      <p:pic>
        <p:nvPicPr>
          <p:cNvPr id="4" name="Recorded Sound">
            <a:hlinkClick r:id="" action="ppaction://media"/>
          </p:cNvPr>
          <p:cNvPicPr>
            <a:picLocks noRot="1" noChangeAspect="1"/>
          </p:cNvPicPr>
          <p:nvPr>
            <a:wavAudioFile r:embed="rId1" name="Recorded Sound"/>
          </p:nvPr>
        </p:nvPicPr>
        <p:blipFill>
          <a:blip r:embed="rId3"/>
          <a:stretch>
            <a:fillRect/>
          </a:stretch>
        </p:blipFill>
        <p:spPr>
          <a:xfrm>
            <a:off x="4419600" y="3276600"/>
            <a:ext cx="304800" cy="304800"/>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6784" fill="hold"/>
                                        <p:tgtEl>
                                          <p:spTgt spid="4"/>
                                        </p:tgtEl>
                                      </p:cBhvr>
                                    </p:cmd>
                                  </p:childTnLst>
                                </p:cTn>
                              </p:par>
                            </p:childTnLst>
                          </p:cTn>
                        </p:par>
                      </p:childTnLst>
                    </p:cTn>
                  </p:par>
                </p:childTnLst>
              </p:cTn>
              <p:nextCondLst>
                <p:cond evt="onClick" delay="0">
                  <p:tgtEl>
                    <p:spTgt spid="4"/>
                  </p:tgtEl>
                </p:cond>
              </p:nextCondLst>
            </p:seq>
            <p:audio>
              <p:cMediaNode>
                <p:cTn id="7" fill="hold" display="0">
                  <p:stCondLst>
                    <p:cond delay="indefinite"/>
                  </p:stCondLst>
                  <p:endCondLst>
                    <p:cond evt="onNext" delay="0">
                      <p:tgtEl>
                        <p:sldTgt/>
                      </p:tgtEl>
                    </p:cond>
                    <p:cond evt="onPrev" delay="0">
                      <p:tgtEl>
                        <p:sldTgt/>
                      </p:tgtEl>
                    </p:cond>
                    <p:cond evt="onStopAudio" delay="0">
                      <p:tgtEl>
                        <p:sldTgt/>
                      </p:tgtEl>
                    </p:cond>
                  </p:endCondLst>
                </p:cTn>
                <p:tgtEl>
                  <p:spTgt spid="4"/>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0" y="0"/>
            <a:ext cx="9144000" cy="6858000"/>
          </a:xfrm>
        </p:spPr>
        <p:txBody>
          <a:bodyPr>
            <a:noAutofit/>
          </a:bodyPr>
          <a:lstStyle/>
          <a:p>
            <a:pPr>
              <a:buNone/>
            </a:pPr>
            <a:endParaRPr lang="en-US" sz="2600" dirty="0" smtClean="0"/>
          </a:p>
          <a:p>
            <a:pPr>
              <a:buNone/>
            </a:pPr>
            <a:r>
              <a:rPr lang="en-US" sz="2600" dirty="0" smtClean="0"/>
              <a:t> </a:t>
            </a:r>
            <a:r>
              <a:rPr lang="en-US" sz="2600" spc="-150" dirty="0" smtClean="0"/>
              <a:t>For Sales Rep -2 -&gt; Read </a:t>
            </a:r>
            <a:r>
              <a:rPr lang="en-US" sz="2600" spc="-150" dirty="0" smtClean="0"/>
              <a:t>only</a:t>
            </a:r>
            <a:endParaRPr lang="en-US" sz="2600" spc="-150" dirty="0" smtClean="0"/>
          </a:p>
          <a:p>
            <a:pPr>
              <a:buNone/>
            </a:pPr>
            <a:endParaRPr lang="en-US" sz="2600" spc="-150" dirty="0" smtClean="0"/>
          </a:p>
          <a:p>
            <a:pPr>
              <a:buNone/>
            </a:pPr>
            <a:r>
              <a:rPr lang="en-US" sz="2600" spc="-150" dirty="0" smtClean="0"/>
              <a:t>NOTE: Above 2 are permission set and assign a permission set according  to user need. We will discuss I net milestone.</a:t>
            </a:r>
          </a:p>
          <a:p>
            <a:pPr algn="ctr">
              <a:buNone/>
            </a:pPr>
            <a:r>
              <a:rPr lang="en-US" sz="2600" b="1" u="sng" spc="-150" dirty="0" smtClean="0"/>
              <a:t>user</a:t>
            </a:r>
          </a:p>
          <a:p>
            <a:pPr>
              <a:buNone/>
            </a:pPr>
            <a:r>
              <a:rPr lang="en-US" sz="2600" spc="-150" dirty="0" smtClean="0"/>
              <a:t>A user is anyone who logs in to Sales force users are employees at your company such as sales reps, managers, and IT specialists, who need access to the company’s records every user in sales force has a user account. The user account identifies the user and the user account settings determine what features and records the user can access.</a:t>
            </a:r>
          </a:p>
          <a:p>
            <a:pPr>
              <a:buNone/>
            </a:pPr>
            <a:endParaRPr lang="en-US" sz="2600" dirty="0" smtClean="0"/>
          </a:p>
          <a:p>
            <a:pPr>
              <a:buNone/>
            </a:pPr>
            <a:r>
              <a:rPr lang="en-US" sz="2600" dirty="0" smtClean="0"/>
              <a:t>NOTE: As Sales force license can only be used by 2 users at a </a:t>
            </a:r>
            <a:r>
              <a:rPr lang="en-US" sz="2600" dirty="0" smtClean="0"/>
              <a:t>time </a:t>
            </a:r>
            <a:r>
              <a:rPr lang="en-US" sz="2600" dirty="0" smtClean="0"/>
              <a:t>in </a:t>
            </a:r>
            <a:r>
              <a:rPr lang="en-US" sz="2600" dirty="0" smtClean="0"/>
              <a:t>data</a:t>
            </a:r>
            <a:r>
              <a:rPr lang="en-US" sz="2600" dirty="0" smtClean="0"/>
              <a:t> </a:t>
            </a:r>
            <a:r>
              <a:rPr lang="en-US" sz="2600" dirty="0" smtClean="0"/>
              <a:t>so if you don’t  find sales force license then deactivate a user who has sales force license or change the license type from sales force to any other</a:t>
            </a:r>
          </a:p>
          <a:p>
            <a:pPr>
              <a:buNone/>
            </a:pPr>
            <a:endParaRPr lang="en-US" sz="2600" dirty="0" smtClean="0"/>
          </a:p>
          <a:p>
            <a:pPr>
              <a:buNone/>
            </a:pPr>
            <a:r>
              <a:rPr lang="en-US" sz="2600" dirty="0" smtClean="0"/>
              <a:t> </a:t>
            </a:r>
          </a:p>
          <a:p>
            <a:pPr>
              <a:buFont typeface="Wingdings" pitchFamily="2" charset="2"/>
              <a:buChar char="Ø"/>
            </a:pPr>
            <a:endParaRPr lang="en-US" sz="2600" dirty="0" smtClean="0"/>
          </a:p>
        </p:txBody>
      </p:sp>
      <p:pic>
        <p:nvPicPr>
          <p:cNvPr id="3" name="Recorded Sound">
            <a:hlinkClick r:id="" action="ppaction://media"/>
          </p:cNvPr>
          <p:cNvPicPr>
            <a:picLocks noRot="1" noChangeAspect="1"/>
          </p:cNvPicPr>
          <p:nvPr>
            <a:wavAudioFile r:embed="rId1" name="Recorded Sound"/>
          </p:nvPr>
        </p:nvPicPr>
        <p:blipFill>
          <a:blip r:embed="rId3"/>
          <a:stretch>
            <a:fillRect/>
          </a:stretch>
        </p:blipFill>
        <p:spPr>
          <a:xfrm>
            <a:off x="4419600" y="3276600"/>
            <a:ext cx="304800" cy="304800"/>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31398" fill="hold"/>
                                        <p:tgtEl>
                                          <p:spTgt spid="3"/>
                                        </p:tgtEl>
                                      </p:cBhvr>
                                    </p:cmd>
                                  </p:childTnLst>
                                </p:cTn>
                              </p:par>
                            </p:childTnLst>
                          </p:cTn>
                        </p:par>
                      </p:childTnLst>
                    </p:cTn>
                  </p:par>
                </p:childTnLst>
              </p:cTn>
              <p:nextCondLst>
                <p:cond evt="onClick" delay="0">
                  <p:tgtEl>
                    <p:spTgt spid="3"/>
                  </p:tgtEl>
                </p:cond>
              </p:nextCondLst>
            </p:seq>
            <p:audio>
              <p:cMediaNode>
                <p:cTn id="7" fill="hold" display="0">
                  <p:stCondLst>
                    <p:cond delay="indefinite"/>
                  </p:stCondLst>
                  <p:endCondLst>
                    <p:cond evt="onNext" delay="0">
                      <p:tgtEl>
                        <p:sldTgt/>
                      </p:tgtEl>
                    </p:cond>
                    <p:cond evt="onPrev" delay="0">
                      <p:tgtEl>
                        <p:sldTgt/>
                      </p:tgtEl>
                    </p:cond>
                    <p:cond evt="onStopAudio" delay="0">
                      <p:tgtEl>
                        <p:sldTgt/>
                      </p:tgtEl>
                    </p:cond>
                  </p:endCondLst>
                </p:cTn>
                <p:tgtEl>
                  <p:spTgt spid="3"/>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4000" cy="6858000"/>
          </a:xfrm>
        </p:spPr>
        <p:txBody>
          <a:bodyPr/>
          <a:lstStyle/>
          <a:p>
            <a:pPr>
              <a:buNone/>
            </a:pPr>
            <a:r>
              <a:rPr lang="en-US" b="1" u="sng" dirty="0" smtClean="0"/>
              <a:t>To Create user:</a:t>
            </a:r>
          </a:p>
          <a:p>
            <a:pPr>
              <a:buNone/>
            </a:pPr>
            <a:r>
              <a:rPr lang="en-US" dirty="0" smtClean="0"/>
              <a:t>1.First name</a:t>
            </a:r>
          </a:p>
          <a:p>
            <a:pPr>
              <a:buNone/>
            </a:pPr>
            <a:r>
              <a:rPr lang="en-US" dirty="0" smtClean="0"/>
              <a:t>2.Last name</a:t>
            </a:r>
          </a:p>
          <a:p>
            <a:pPr>
              <a:buNone/>
            </a:pPr>
            <a:r>
              <a:rPr lang="en-US" dirty="0" smtClean="0"/>
              <a:t>3.Email</a:t>
            </a:r>
          </a:p>
          <a:p>
            <a:pPr>
              <a:buNone/>
            </a:pPr>
            <a:r>
              <a:rPr lang="en-US" dirty="0" smtClean="0"/>
              <a:t>4.User name</a:t>
            </a:r>
          </a:p>
          <a:p>
            <a:pPr>
              <a:buNone/>
            </a:pPr>
            <a:r>
              <a:rPr lang="en-US" dirty="0" smtClean="0"/>
              <a:t>5.Nick name</a:t>
            </a:r>
          </a:p>
          <a:p>
            <a:pPr>
              <a:buNone/>
            </a:pPr>
            <a:r>
              <a:rPr lang="en-US" dirty="0" smtClean="0"/>
              <a:t>6.Role</a:t>
            </a:r>
          </a:p>
          <a:p>
            <a:pPr>
              <a:buNone/>
            </a:pPr>
            <a:r>
              <a:rPr lang="en-US" dirty="0" smtClean="0"/>
              <a:t>7.User license</a:t>
            </a:r>
          </a:p>
          <a:p>
            <a:pPr>
              <a:buNone/>
            </a:pPr>
            <a:r>
              <a:rPr lang="en-US" dirty="0" smtClean="0"/>
              <a:t>8.Profiles</a:t>
            </a:r>
          </a:p>
          <a:p>
            <a:pPr>
              <a:buNone/>
            </a:pPr>
            <a:r>
              <a:rPr lang="en-US" dirty="0" smtClean="0"/>
              <a:t>These details are required to create a user </a:t>
            </a:r>
          </a:p>
          <a:p>
            <a:pPr>
              <a:buNone/>
            </a:pPr>
            <a:endParaRPr lang="en-US" dirty="0"/>
          </a:p>
        </p:txBody>
      </p:sp>
      <p:pic>
        <p:nvPicPr>
          <p:cNvPr id="4" name="Recorded Sound">
            <a:hlinkClick r:id="" action="ppaction://media"/>
          </p:cNvPr>
          <p:cNvPicPr>
            <a:picLocks noRot="1" noChangeAspect="1"/>
          </p:cNvPicPr>
          <p:nvPr>
            <a:wavAudioFile r:embed="rId1" name="Recorded Sound"/>
          </p:nvPr>
        </p:nvPicPr>
        <p:blipFill>
          <a:blip r:embed="rId3"/>
          <a:stretch>
            <a:fillRect/>
          </a:stretch>
        </p:blipFill>
        <p:spPr>
          <a:xfrm>
            <a:off x="4419600" y="3276600"/>
            <a:ext cx="304800" cy="304800"/>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4949" fill="hold"/>
                                        <p:tgtEl>
                                          <p:spTgt spid="4"/>
                                        </p:tgtEl>
                                      </p:cBhvr>
                                    </p:cmd>
                                  </p:childTnLst>
                                </p:cTn>
                              </p:par>
                            </p:childTnLst>
                          </p:cTn>
                        </p:par>
                      </p:childTnLst>
                    </p:cTn>
                  </p:par>
                </p:childTnLst>
              </p:cTn>
              <p:nextCondLst>
                <p:cond evt="onClick" delay="0">
                  <p:tgtEl>
                    <p:spTgt spid="4"/>
                  </p:tgtEl>
                </p:cond>
              </p:nextCondLst>
            </p:seq>
            <p:audio>
              <p:cMediaNode>
                <p:cTn id="7" fill="hold" display="0">
                  <p:stCondLst>
                    <p:cond delay="indefinite"/>
                  </p:stCondLst>
                  <p:endCondLst>
                    <p:cond evt="onNext" delay="0">
                      <p:tgtEl>
                        <p:sldTgt/>
                      </p:tgtEl>
                    </p:cond>
                    <p:cond evt="onPrev" delay="0">
                      <p:tgtEl>
                        <p:sldTgt/>
                      </p:tgtEl>
                    </p:cond>
                    <p:cond evt="onStopAudio" delay="0">
                      <p:tgtEl>
                        <p:sldTgt/>
                      </p:tgtEl>
                    </p:cond>
                  </p:endCondLst>
                </p:cTn>
                <p:tgtEl>
                  <p:spTgt spid="4"/>
                </p:tgtEl>
              </p:cMediaNode>
            </p:audi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4000" cy="6858000"/>
          </a:xfrm>
        </p:spPr>
        <p:txBody>
          <a:bodyPr/>
          <a:lstStyle/>
          <a:p>
            <a:pPr algn="ctr">
              <a:buNone/>
            </a:pPr>
            <a:r>
              <a:rPr lang="en-US" u="sng" dirty="0" smtClean="0"/>
              <a:t>Permission set</a:t>
            </a:r>
          </a:p>
          <a:p>
            <a:pPr>
              <a:buNone/>
            </a:pPr>
            <a:r>
              <a:rPr lang="en-US" dirty="0" smtClean="0"/>
              <a:t>A permission set is a collection of settings and permissions that gave users to access various tools and functions.</a:t>
            </a:r>
          </a:p>
          <a:p>
            <a:pPr>
              <a:buNone/>
            </a:pPr>
            <a:r>
              <a:rPr lang="en-US" dirty="0" smtClean="0"/>
              <a:t>Permission sets extend users functional access without changing their profiles.</a:t>
            </a:r>
          </a:p>
          <a:p>
            <a:pPr>
              <a:buNone/>
            </a:pPr>
            <a:r>
              <a:rPr lang="en-US" dirty="0" smtClean="0"/>
              <a:t>Steps to create a permission sets:</a:t>
            </a:r>
          </a:p>
          <a:p>
            <a:pPr>
              <a:buNone/>
            </a:pPr>
            <a:r>
              <a:rPr lang="en-US" dirty="0" smtClean="0"/>
              <a:t>1.Create permission set </a:t>
            </a:r>
          </a:p>
          <a:p>
            <a:pPr>
              <a:buNone/>
            </a:pPr>
            <a:r>
              <a:rPr lang="en-US" dirty="0" smtClean="0"/>
              <a:t>2.Select the object settings.</a:t>
            </a:r>
          </a:p>
          <a:p>
            <a:pPr>
              <a:buNone/>
            </a:pPr>
            <a:r>
              <a:rPr lang="en-US" dirty="0" smtClean="0"/>
              <a:t>3.Search object property </a:t>
            </a:r>
          </a:p>
          <a:p>
            <a:pPr>
              <a:buNone/>
            </a:pPr>
            <a:r>
              <a:rPr lang="en-US" dirty="0" smtClean="0"/>
              <a:t>4.Click on edit </a:t>
            </a:r>
            <a:r>
              <a:rPr lang="en-US" dirty="0" smtClean="0"/>
              <a:t>option</a:t>
            </a:r>
            <a:r>
              <a:rPr lang="en-US" dirty="0" smtClean="0"/>
              <a:t>.</a:t>
            </a:r>
            <a:endParaRPr lang="en-US" dirty="0" smtClean="0"/>
          </a:p>
        </p:txBody>
      </p:sp>
      <p:pic>
        <p:nvPicPr>
          <p:cNvPr id="4" name="Recorded Sound">
            <a:hlinkClick r:id="" action="ppaction://media"/>
          </p:cNvPr>
          <p:cNvPicPr>
            <a:picLocks noRot="1" noChangeAspect="1"/>
          </p:cNvPicPr>
          <p:nvPr>
            <a:wavAudioFile r:embed="rId1" name="Recorded Sound"/>
          </p:nvPr>
        </p:nvPicPr>
        <p:blipFill>
          <a:blip r:embed="rId3"/>
          <a:stretch>
            <a:fillRect/>
          </a:stretch>
        </p:blipFill>
        <p:spPr>
          <a:xfrm>
            <a:off x="4419600" y="3276600"/>
            <a:ext cx="304800" cy="304800"/>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9228" fill="hold"/>
                                        <p:tgtEl>
                                          <p:spTgt spid="4"/>
                                        </p:tgtEl>
                                      </p:cBhvr>
                                    </p:cmd>
                                  </p:childTnLst>
                                </p:cTn>
                              </p:par>
                            </p:childTnLst>
                          </p:cTn>
                        </p:par>
                      </p:childTnLst>
                    </p:cTn>
                  </p:par>
                </p:childTnLst>
              </p:cTn>
              <p:nextCondLst>
                <p:cond evt="onClick" delay="0">
                  <p:tgtEl>
                    <p:spTgt spid="4"/>
                  </p:tgtEl>
                </p:cond>
              </p:nextCondLst>
            </p:seq>
            <p:audio>
              <p:cMediaNode>
                <p:cTn id="7" fill="hold" display="0">
                  <p:stCondLst>
                    <p:cond delay="indefinite"/>
                  </p:stCondLst>
                  <p:endCondLst>
                    <p:cond evt="onNext" delay="0">
                      <p:tgtEl>
                        <p:sldTgt/>
                      </p:tgtEl>
                    </p:cond>
                    <p:cond evt="onPrev" delay="0">
                      <p:tgtEl>
                        <p:sldTgt/>
                      </p:tgtEl>
                    </p:cond>
                    <p:cond evt="onStopAudio" delay="0">
                      <p:tgtEl>
                        <p:sldTgt/>
                      </p:tgtEl>
                    </p:cond>
                  </p:endCondLst>
                </p:cTn>
                <p:tgtEl>
                  <p:spTgt spid="4"/>
                </p:tgtEl>
              </p:cMediaNode>
            </p:audi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4000" cy="6858000"/>
          </a:xfrm>
        </p:spPr>
        <p:txBody>
          <a:bodyPr>
            <a:normAutofit lnSpcReduction="10000"/>
          </a:bodyPr>
          <a:lstStyle/>
          <a:p>
            <a:pPr>
              <a:buNone/>
            </a:pPr>
            <a:r>
              <a:rPr lang="en-US" dirty="0" smtClean="0"/>
              <a:t>In object permission we give view all permissions and click to save button all these steps are also used to create the loan and enquiry object also.</a:t>
            </a:r>
          </a:p>
          <a:p>
            <a:pPr>
              <a:buNone/>
            </a:pPr>
            <a:r>
              <a:rPr lang="en-US" dirty="0" smtClean="0"/>
              <a:t>After saving the permission click to manage assignment.</a:t>
            </a:r>
          </a:p>
          <a:p>
            <a:pPr>
              <a:buNone/>
            </a:pPr>
            <a:r>
              <a:rPr lang="en-US" dirty="0" smtClean="0"/>
              <a:t>Now click on the add assignment and add user name.</a:t>
            </a:r>
          </a:p>
          <a:p>
            <a:pPr algn="ctr">
              <a:buNone/>
            </a:pPr>
            <a:r>
              <a:rPr lang="en-US" b="1" u="sng" dirty="0" smtClean="0"/>
              <a:t>Set up for organization wide (</a:t>
            </a:r>
            <a:r>
              <a:rPr lang="en-US" b="1" u="sng" dirty="0" err="1" smtClean="0"/>
              <a:t>owd</a:t>
            </a:r>
            <a:r>
              <a:rPr lang="en-US" b="1" u="sng" dirty="0" smtClean="0"/>
              <a:t>)</a:t>
            </a:r>
          </a:p>
          <a:p>
            <a:pPr>
              <a:buNone/>
            </a:pPr>
            <a:r>
              <a:rPr lang="en-US" dirty="0" smtClean="0"/>
              <a:t>In sales force </a:t>
            </a:r>
            <a:r>
              <a:rPr lang="en-US" dirty="0" err="1" smtClean="0"/>
              <a:t>owd</a:t>
            </a:r>
            <a:r>
              <a:rPr lang="en-US" dirty="0" smtClean="0"/>
              <a:t> is a settings that controls the defaults access level for records in an object.</a:t>
            </a:r>
          </a:p>
          <a:p>
            <a:pPr>
              <a:buNone/>
            </a:pPr>
            <a:r>
              <a:rPr lang="en-US" dirty="0" smtClean="0"/>
              <a:t>finally these are four levels of access that can used be set in sales force </a:t>
            </a:r>
            <a:r>
              <a:rPr lang="en-US" dirty="0" err="1" smtClean="0"/>
              <a:t>owd</a:t>
            </a:r>
            <a:r>
              <a:rPr lang="en-US" dirty="0" smtClean="0"/>
              <a:t> and they are:</a:t>
            </a:r>
          </a:p>
          <a:p>
            <a:pPr>
              <a:buNone/>
            </a:pPr>
            <a:r>
              <a:rPr lang="en-US" b="1" u="sng" dirty="0" smtClean="0"/>
              <a:t> </a:t>
            </a:r>
          </a:p>
          <a:p>
            <a:pPr>
              <a:buNone/>
            </a:pPr>
            <a:r>
              <a:rPr lang="en-US" dirty="0" smtClean="0"/>
              <a:t> </a:t>
            </a:r>
            <a:endParaRPr lang="en-US" dirty="0"/>
          </a:p>
        </p:txBody>
      </p:sp>
      <p:pic>
        <p:nvPicPr>
          <p:cNvPr id="4" name="Recorded Sound">
            <a:hlinkClick r:id="" action="ppaction://media"/>
          </p:cNvPr>
          <p:cNvPicPr>
            <a:picLocks noRot="1" noChangeAspect="1"/>
          </p:cNvPicPr>
          <p:nvPr>
            <a:wavAudioFile r:embed="rId1" name="Recorded Sound"/>
          </p:nvPr>
        </p:nvPicPr>
        <p:blipFill>
          <a:blip r:embed="rId3"/>
          <a:stretch>
            <a:fillRect/>
          </a:stretch>
        </p:blipFill>
        <p:spPr>
          <a:xfrm>
            <a:off x="4419600" y="3276600"/>
            <a:ext cx="304800" cy="304800"/>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1189" fill="hold"/>
                                        <p:tgtEl>
                                          <p:spTgt spid="4"/>
                                        </p:tgtEl>
                                      </p:cBhvr>
                                    </p:cmd>
                                  </p:childTnLst>
                                </p:cTn>
                              </p:par>
                            </p:childTnLst>
                          </p:cTn>
                        </p:par>
                      </p:childTnLst>
                    </p:cTn>
                  </p:par>
                </p:childTnLst>
              </p:cTn>
              <p:nextCondLst>
                <p:cond evt="onClick" delay="0">
                  <p:tgtEl>
                    <p:spTgt spid="4"/>
                  </p:tgtEl>
                </p:cond>
              </p:nextCondLst>
            </p:seq>
            <p:audio>
              <p:cMediaNode>
                <p:cTn id="7" fill="hold" display="0">
                  <p:stCondLst>
                    <p:cond delay="indefinite"/>
                  </p:stCondLst>
                  <p:endCondLst>
                    <p:cond evt="onNext" delay="0">
                      <p:tgtEl>
                        <p:sldTgt/>
                      </p:tgtEl>
                    </p:cond>
                    <p:cond evt="onPrev" delay="0">
                      <p:tgtEl>
                        <p:sldTgt/>
                      </p:tgtEl>
                    </p:cond>
                    <p:cond evt="onStopAudio" delay="0">
                      <p:tgtEl>
                        <p:sldTgt/>
                      </p:tgtEl>
                    </p:cond>
                  </p:endCondLst>
                </p:cTn>
                <p:tgtEl>
                  <p:spTgt spid="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0"/>
            <a:ext cx="8929718" cy="1142984"/>
          </a:xfrm>
          <a:solidFill>
            <a:srgbClr val="00B0F0"/>
          </a:solidFill>
        </p:spPr>
        <p:txBody>
          <a:bodyPr>
            <a:normAutofit/>
          </a:bodyPr>
          <a:lstStyle/>
          <a:p>
            <a:r>
              <a:rPr lang="en-US" b="1" u="sng" dirty="0" smtClean="0"/>
              <a:t>INTRODUCTION TO SALES FORCE</a:t>
            </a:r>
            <a:endParaRPr lang="en-US" b="1" u="sng" dirty="0"/>
          </a:p>
        </p:txBody>
      </p:sp>
      <p:sp>
        <p:nvSpPr>
          <p:cNvPr id="5" name="Content Placeholder 4"/>
          <p:cNvSpPr>
            <a:spLocks noGrp="1"/>
          </p:cNvSpPr>
          <p:nvPr>
            <p:ph idx="1"/>
          </p:nvPr>
        </p:nvSpPr>
        <p:spPr>
          <a:xfrm>
            <a:off x="0" y="1142984"/>
            <a:ext cx="9144000" cy="5715016"/>
          </a:xfrm>
        </p:spPr>
        <p:txBody>
          <a:bodyPr>
            <a:normAutofit/>
          </a:bodyPr>
          <a:lstStyle/>
          <a:p>
            <a:pPr algn="just">
              <a:lnSpc>
                <a:spcPct val="150000"/>
              </a:lnSpc>
              <a:buNone/>
            </a:pPr>
            <a:r>
              <a:rPr lang="en-US" sz="2200" dirty="0" smtClean="0"/>
              <a:t>Sales  Force Is A Customer Success Platform Designed  To Help  </a:t>
            </a:r>
          </a:p>
          <a:p>
            <a:pPr algn="just">
              <a:lnSpc>
                <a:spcPct val="150000"/>
              </a:lnSpc>
              <a:buNone/>
            </a:pPr>
            <a:r>
              <a:rPr lang="en-US" sz="2200" dirty="0" smtClean="0"/>
              <a:t>Sell, buy, Service, Market Analyze And Connect With Customer.</a:t>
            </a:r>
          </a:p>
          <a:p>
            <a:pPr algn="just">
              <a:lnSpc>
                <a:spcPct val="150000"/>
              </a:lnSpc>
              <a:buNone/>
            </a:pPr>
            <a:r>
              <a:rPr lang="en-US" sz="2200" dirty="0" smtClean="0"/>
              <a:t>Sales Force Is A  Application  That You Can Run Your Business From</a:t>
            </a:r>
          </a:p>
          <a:p>
            <a:pPr algn="just">
              <a:lnSpc>
                <a:spcPct val="150000"/>
              </a:lnSpc>
              <a:buNone/>
            </a:pPr>
            <a:r>
              <a:rPr lang="en-US" sz="2200" dirty="0" smtClean="0"/>
              <a:t>Any Where. Using Standard Products And Features. You Can  Manage Your Relationships With Prospective Customers And Existing Customers. We can also make good communication,</a:t>
            </a:r>
          </a:p>
          <a:p>
            <a:pPr algn="just">
              <a:lnSpc>
                <a:spcPct val="150000"/>
              </a:lnSpc>
              <a:buNone/>
            </a:pPr>
            <a:r>
              <a:rPr lang="en-US" sz="2200" dirty="0" err="1" smtClean="0"/>
              <a:t>Collabrate</a:t>
            </a:r>
            <a:r>
              <a:rPr lang="en-US" sz="2200" dirty="0" smtClean="0"/>
              <a:t>, Engage With Employees And Partners. Also, Store Your Data Securely In The Cloud.	  				</a:t>
            </a:r>
          </a:p>
          <a:p>
            <a:pPr algn="just">
              <a:lnSpc>
                <a:spcPct val="150000"/>
              </a:lnSpc>
              <a:buNone/>
            </a:pPr>
            <a:r>
              <a:rPr lang="en-US" sz="2200" dirty="0" smtClean="0"/>
              <a:t>			 	  	</a:t>
            </a:r>
            <a:r>
              <a:rPr lang="en-US" sz="2800" spc="-150" dirty="0" smtClean="0"/>
              <a:t>	</a:t>
            </a:r>
          </a:p>
          <a:p>
            <a:pPr>
              <a:buNone/>
            </a:pPr>
            <a:endParaRPr lang="en-US" sz="2800" spc="-150" dirty="0"/>
          </a:p>
        </p:txBody>
      </p:sp>
      <p:pic>
        <p:nvPicPr>
          <p:cNvPr id="8" name="Recorded Sound">
            <a:hlinkClick r:id="" action="ppaction://media"/>
          </p:cNvPr>
          <p:cNvPicPr>
            <a:picLocks noRot="1" noChangeAspect="1"/>
          </p:cNvPicPr>
          <p:nvPr>
            <a:wavAudioFile r:embed="rId1" name="Recorded Sound"/>
          </p:nvPr>
        </p:nvPicPr>
        <p:blipFill>
          <a:blip r:embed="rId3"/>
          <a:stretch>
            <a:fillRect/>
          </a:stretch>
        </p:blipFill>
        <p:spPr>
          <a:xfrm>
            <a:off x="4419600" y="3276600"/>
            <a:ext cx="304800" cy="304800"/>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8"/>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6939" fill="hold"/>
                                        <p:tgtEl>
                                          <p:spTgt spid="8"/>
                                        </p:tgtEl>
                                      </p:cBhvr>
                                    </p:cmd>
                                  </p:childTnLst>
                                </p:cTn>
                              </p:par>
                            </p:childTnLst>
                          </p:cTn>
                        </p:par>
                      </p:childTnLst>
                    </p:cTn>
                  </p:par>
                </p:childTnLst>
              </p:cTn>
              <p:nextCondLst>
                <p:cond evt="onClick" delay="0">
                  <p:tgtEl>
                    <p:spTgt spid="8"/>
                  </p:tgtEl>
                </p:cond>
              </p:nextCondLst>
            </p:seq>
            <p:audio>
              <p:cMediaNode>
                <p:cTn id="7" fill="hold" display="0">
                  <p:stCondLst>
                    <p:cond delay="indefinite"/>
                  </p:stCondLst>
                  <p:endCondLst>
                    <p:cond evt="onNext" delay="0">
                      <p:tgtEl>
                        <p:sldTgt/>
                      </p:tgtEl>
                    </p:cond>
                    <p:cond evt="onPrev" delay="0">
                      <p:tgtEl>
                        <p:sldTgt/>
                      </p:tgtEl>
                    </p:cond>
                    <p:cond evt="onStopAudio" delay="0">
                      <p:tgtEl>
                        <p:sldTgt/>
                      </p:tgtEl>
                    </p:cond>
                  </p:endCondLst>
                </p:cTn>
                <p:tgtEl>
                  <p:spTgt spid="8"/>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4000" cy="6858000"/>
          </a:xfrm>
        </p:spPr>
        <p:txBody>
          <a:bodyPr/>
          <a:lstStyle/>
          <a:p>
            <a:pPr algn="ctr">
              <a:buNone/>
            </a:pPr>
            <a:r>
              <a:rPr lang="en-US" b="1" u="sng" dirty="0" smtClean="0"/>
              <a:t>User adoption</a:t>
            </a:r>
          </a:p>
          <a:p>
            <a:pPr>
              <a:buNone/>
            </a:pPr>
            <a:r>
              <a:rPr lang="en-US" dirty="0" smtClean="0"/>
              <a:t>Create view and delete a records for loans </a:t>
            </a:r>
          </a:p>
          <a:p>
            <a:pPr marL="514350" indent="-514350">
              <a:buAutoNum type="arabicPeriod"/>
            </a:pPr>
            <a:r>
              <a:rPr lang="en-US" dirty="0" smtClean="0"/>
              <a:t>report: reports give you access to your sales force data you can examine your sales force data in almost infinite combinations display it is easy to understand formulas and share the resulting insights with other objects . Before </a:t>
            </a:r>
            <a:r>
              <a:rPr lang="en-US" dirty="0" err="1" smtClean="0"/>
              <a:t>buliding</a:t>
            </a:r>
            <a:r>
              <a:rPr lang="en-US" dirty="0" smtClean="0"/>
              <a:t> reading and sharing reports review these reporting basics.</a:t>
            </a:r>
          </a:p>
          <a:p>
            <a:pPr marL="514350" indent="-514350">
              <a:buNone/>
            </a:pPr>
            <a:r>
              <a:rPr lang="en-US" dirty="0" smtClean="0"/>
              <a:t>Types of reports in </a:t>
            </a:r>
            <a:r>
              <a:rPr lang="en-US" dirty="0" err="1" smtClean="0"/>
              <a:t>salesforce</a:t>
            </a:r>
            <a:r>
              <a:rPr lang="en-US" dirty="0" smtClean="0"/>
              <a:t>:</a:t>
            </a:r>
          </a:p>
          <a:p>
            <a:pPr marL="514350" indent="-514350">
              <a:buAutoNum type="arabicParenR"/>
            </a:pPr>
            <a:r>
              <a:rPr lang="en-US" dirty="0" smtClean="0"/>
              <a:t>Tabular </a:t>
            </a:r>
          </a:p>
          <a:p>
            <a:pPr marL="514350" indent="-514350">
              <a:buAutoNum type="arabicParenR"/>
            </a:pPr>
            <a:r>
              <a:rPr lang="en-US" dirty="0" smtClean="0"/>
              <a:t> summary</a:t>
            </a:r>
          </a:p>
          <a:p>
            <a:pPr marL="514350" indent="-514350">
              <a:buAutoNum type="arabicParenR"/>
            </a:pPr>
            <a:endParaRPr lang="en-US" dirty="0"/>
          </a:p>
        </p:txBody>
      </p:sp>
      <p:pic>
        <p:nvPicPr>
          <p:cNvPr id="4" name="Recorded Sound">
            <a:hlinkClick r:id="" action="ppaction://media"/>
          </p:cNvPr>
          <p:cNvPicPr>
            <a:picLocks noRot="1" noChangeAspect="1"/>
          </p:cNvPicPr>
          <p:nvPr>
            <a:wavAudioFile r:embed="rId1" name="Recorded Sound"/>
          </p:nvPr>
        </p:nvPicPr>
        <p:blipFill>
          <a:blip r:embed="rId3"/>
          <a:stretch>
            <a:fillRect/>
          </a:stretch>
        </p:blipFill>
        <p:spPr>
          <a:xfrm>
            <a:off x="4419600" y="3276600"/>
            <a:ext cx="304800" cy="304800"/>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9882" fill="hold"/>
                                        <p:tgtEl>
                                          <p:spTgt spid="4"/>
                                        </p:tgtEl>
                                      </p:cBhvr>
                                    </p:cmd>
                                  </p:childTnLst>
                                </p:cTn>
                              </p:par>
                            </p:childTnLst>
                          </p:cTn>
                        </p:par>
                      </p:childTnLst>
                    </p:cTn>
                  </p:par>
                </p:childTnLst>
              </p:cTn>
              <p:nextCondLst>
                <p:cond evt="onClick" delay="0">
                  <p:tgtEl>
                    <p:spTgt spid="4"/>
                  </p:tgtEl>
                </p:cond>
              </p:nextCondLst>
            </p:seq>
            <p:audio>
              <p:cMediaNode>
                <p:cTn id="7" fill="hold" display="0">
                  <p:stCondLst>
                    <p:cond delay="indefinite"/>
                  </p:stCondLst>
                  <p:endCondLst>
                    <p:cond evt="onNext" delay="0">
                      <p:tgtEl>
                        <p:sldTgt/>
                      </p:tgtEl>
                    </p:cond>
                    <p:cond evt="onPrev" delay="0">
                      <p:tgtEl>
                        <p:sldTgt/>
                      </p:tgtEl>
                    </p:cond>
                    <p:cond evt="onStopAudio" delay="0">
                      <p:tgtEl>
                        <p:sldTgt/>
                      </p:tgtEl>
                    </p:cond>
                  </p:endCondLst>
                </p:cTn>
                <p:tgtEl>
                  <p:spTgt spid="4"/>
                </p:tgtEl>
              </p:cMediaNode>
            </p:audi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4000" cy="6858000"/>
          </a:xfrm>
        </p:spPr>
        <p:txBody>
          <a:bodyPr/>
          <a:lstStyle/>
          <a:p>
            <a:pPr>
              <a:buNone/>
            </a:pPr>
            <a:r>
              <a:rPr lang="en-US" dirty="0" smtClean="0"/>
              <a:t>3) Matrix </a:t>
            </a:r>
          </a:p>
          <a:p>
            <a:pPr>
              <a:buNone/>
            </a:pPr>
            <a:r>
              <a:rPr lang="en-US" dirty="0" smtClean="0"/>
              <a:t>4)Joined reports</a:t>
            </a:r>
          </a:p>
          <a:p>
            <a:pPr marL="514350" indent="-514350">
              <a:buNone/>
            </a:pPr>
            <a:r>
              <a:rPr lang="en-US" dirty="0" smtClean="0"/>
              <a:t>Create report: select report type from category or from report type pannel or from search pannel (properties with customer name) click on start report </a:t>
            </a:r>
            <a:r>
              <a:rPr lang="en-US" dirty="0" err="1" smtClean="0"/>
              <a:t>customise</a:t>
            </a:r>
            <a:r>
              <a:rPr lang="en-US" dirty="0" smtClean="0"/>
              <a:t> your report. Add fields like property name customer </a:t>
            </a:r>
            <a:r>
              <a:rPr lang="en-US" dirty="0" err="1" smtClean="0"/>
              <a:t>name,city</a:t>
            </a:r>
            <a:r>
              <a:rPr lang="en-US" dirty="0" smtClean="0"/>
              <a:t> property type </a:t>
            </a:r>
            <a:r>
              <a:rPr lang="en-US" dirty="0" err="1" smtClean="0"/>
              <a:t>etc.click</a:t>
            </a:r>
            <a:r>
              <a:rPr lang="en-US" dirty="0" smtClean="0"/>
              <a:t> on save and run (properties with customer name and report) create report for following conditions create report for the total number of loan passed for getting the amount for the property.</a:t>
            </a:r>
          </a:p>
          <a:p>
            <a:pPr marL="514350" indent="-514350">
              <a:buNone/>
            </a:pPr>
            <a:r>
              <a:rPr lang="en-US" dirty="0" smtClean="0"/>
              <a:t> </a:t>
            </a:r>
            <a:endParaRPr lang="en-US" dirty="0"/>
          </a:p>
        </p:txBody>
      </p:sp>
      <p:pic>
        <p:nvPicPr>
          <p:cNvPr id="4" name="Recorded Sound">
            <a:hlinkClick r:id="" action="ppaction://media"/>
          </p:cNvPr>
          <p:cNvPicPr>
            <a:picLocks noRot="1" noChangeAspect="1"/>
          </p:cNvPicPr>
          <p:nvPr>
            <a:wavAudioFile r:embed="rId1" name="Recorded Sound"/>
          </p:nvPr>
        </p:nvPicPr>
        <p:blipFill>
          <a:blip r:embed="rId3"/>
          <a:stretch>
            <a:fillRect/>
          </a:stretch>
        </p:blipFill>
        <p:spPr>
          <a:xfrm>
            <a:off x="4419600" y="3276600"/>
            <a:ext cx="304800" cy="304800"/>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3031" fill="hold"/>
                                        <p:tgtEl>
                                          <p:spTgt spid="4"/>
                                        </p:tgtEl>
                                      </p:cBhvr>
                                    </p:cmd>
                                  </p:childTnLst>
                                </p:cTn>
                              </p:par>
                            </p:childTnLst>
                          </p:cTn>
                        </p:par>
                      </p:childTnLst>
                    </p:cTn>
                  </p:par>
                </p:childTnLst>
              </p:cTn>
              <p:nextCondLst>
                <p:cond evt="onClick" delay="0">
                  <p:tgtEl>
                    <p:spTgt spid="4"/>
                  </p:tgtEl>
                </p:cond>
              </p:nextCondLst>
            </p:seq>
            <p:audio>
              <p:cMediaNode>
                <p:cTn id="7" fill="hold" display="0">
                  <p:stCondLst>
                    <p:cond delay="indefinite"/>
                  </p:stCondLst>
                  <p:endCondLst>
                    <p:cond evt="onNext" delay="0">
                      <p:tgtEl>
                        <p:sldTgt/>
                      </p:tgtEl>
                    </p:cond>
                    <p:cond evt="onPrev" delay="0">
                      <p:tgtEl>
                        <p:sldTgt/>
                      </p:tgtEl>
                    </p:cond>
                    <p:cond evt="onStopAudio" delay="0">
                      <p:tgtEl>
                        <p:sldTgt/>
                      </p:tgtEl>
                    </p:cond>
                  </p:endCondLst>
                </p:cTn>
                <p:tgtEl>
                  <p:spTgt spid="4"/>
                </p:tgtEl>
              </p:cMediaNode>
            </p:audi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4000" cy="6858000"/>
          </a:xfrm>
        </p:spPr>
        <p:txBody>
          <a:bodyPr/>
          <a:lstStyle/>
          <a:p>
            <a:pPr algn="ctr">
              <a:buNone/>
            </a:pPr>
            <a:r>
              <a:rPr lang="en-US" b="1" u="sng" dirty="0" smtClean="0"/>
              <a:t>Dashboards</a:t>
            </a:r>
          </a:p>
          <a:p>
            <a:pPr>
              <a:buNone/>
            </a:pPr>
            <a:r>
              <a:rPr lang="en-US" dirty="0" smtClean="0"/>
              <a:t>Dashboards help you visually understand change in business conditions so we can make decisions based on the real time data you gathered with reports. Use dashboards to help users to help identify trends sort out quantities and measure their impacts on their activities. Before building and sharing dashboards review the dashboard basic.</a:t>
            </a:r>
          </a:p>
          <a:p>
            <a:pPr marL="514350" indent="-514350">
              <a:buAutoNum type="arabicParenR"/>
            </a:pPr>
            <a:r>
              <a:rPr lang="en-US" dirty="0" smtClean="0"/>
              <a:t>Create dashboards: name the properties with customer name report and click component.</a:t>
            </a:r>
          </a:p>
          <a:p>
            <a:pPr marL="514350" indent="-514350">
              <a:buAutoNum type="arabicParenR"/>
            </a:pPr>
            <a:r>
              <a:rPr lang="en-US" dirty="0" smtClean="0"/>
              <a:t>Create a dashboard for chat and display app on the home page  </a:t>
            </a:r>
            <a:endParaRPr lang="en-US" dirty="0"/>
          </a:p>
        </p:txBody>
      </p:sp>
      <p:pic>
        <p:nvPicPr>
          <p:cNvPr id="4" name="Recorded Sound">
            <a:hlinkClick r:id="" action="ppaction://media"/>
          </p:cNvPr>
          <p:cNvPicPr>
            <a:picLocks noRot="1" noChangeAspect="1"/>
          </p:cNvPicPr>
          <p:nvPr>
            <a:wavAudioFile r:embed="rId1" name="Recorded Sound"/>
          </p:nvPr>
        </p:nvPicPr>
        <p:blipFill>
          <a:blip r:embed="rId3"/>
          <a:stretch>
            <a:fillRect/>
          </a:stretch>
        </p:blipFill>
        <p:spPr>
          <a:xfrm>
            <a:off x="4419600" y="3276600"/>
            <a:ext cx="304800" cy="304800"/>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6628" fill="hold"/>
                                        <p:tgtEl>
                                          <p:spTgt spid="4"/>
                                        </p:tgtEl>
                                      </p:cBhvr>
                                    </p:cmd>
                                  </p:childTnLst>
                                </p:cTn>
                              </p:par>
                            </p:childTnLst>
                          </p:cTn>
                        </p:par>
                      </p:childTnLst>
                    </p:cTn>
                  </p:par>
                </p:childTnLst>
              </p:cTn>
              <p:nextCondLst>
                <p:cond evt="onClick" delay="0">
                  <p:tgtEl>
                    <p:spTgt spid="4"/>
                  </p:tgtEl>
                </p:cond>
              </p:nextCondLst>
            </p:seq>
            <p:audio>
              <p:cMediaNode>
                <p:cTn id="7" fill="hold" display="0">
                  <p:stCondLst>
                    <p:cond delay="indefinite"/>
                  </p:stCondLst>
                  <p:endCondLst>
                    <p:cond evt="onNext" delay="0">
                      <p:tgtEl>
                        <p:sldTgt/>
                      </p:tgtEl>
                    </p:cond>
                    <p:cond evt="onPrev" delay="0">
                      <p:tgtEl>
                        <p:sldTgt/>
                      </p:tgtEl>
                    </p:cond>
                    <p:cond evt="onStopAudio" delay="0">
                      <p:tgtEl>
                        <p:sldTgt/>
                      </p:tgtEl>
                    </p:cond>
                  </p:endCondLst>
                </p:cTn>
                <p:tgtEl>
                  <p:spTgt spid="4"/>
                </p:tgtEl>
              </p:cMediaNode>
            </p:audio>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4000" cy="6858000"/>
          </a:xfrm>
        </p:spPr>
        <p:txBody>
          <a:bodyPr>
            <a:normAutofit lnSpcReduction="10000"/>
          </a:bodyPr>
          <a:lstStyle/>
          <a:p>
            <a:pPr>
              <a:buNone/>
            </a:pPr>
            <a:r>
              <a:rPr lang="en-US" dirty="0" smtClean="0"/>
              <a:t>1.Public read/ write / transfer (only available leads and cases)</a:t>
            </a:r>
          </a:p>
          <a:p>
            <a:pPr>
              <a:buNone/>
            </a:pPr>
            <a:r>
              <a:rPr lang="en-US" dirty="0" smtClean="0"/>
              <a:t>2.Public read/write </a:t>
            </a:r>
          </a:p>
          <a:p>
            <a:pPr>
              <a:buNone/>
            </a:pPr>
            <a:r>
              <a:rPr lang="en-US" dirty="0" smtClean="0"/>
              <a:t>3.Public read/ only</a:t>
            </a:r>
          </a:p>
          <a:p>
            <a:pPr>
              <a:buNone/>
            </a:pPr>
            <a:r>
              <a:rPr lang="en-US" dirty="0" smtClean="0"/>
              <a:t>4. Private</a:t>
            </a:r>
          </a:p>
          <a:p>
            <a:pPr marL="514350" indent="-514350">
              <a:buAutoNum type="alphaLcPeriod"/>
            </a:pPr>
            <a:r>
              <a:rPr lang="en-US" dirty="0" smtClean="0"/>
              <a:t>Click edit in the organization- wide defaults area.</a:t>
            </a:r>
          </a:p>
          <a:p>
            <a:pPr marL="514350" indent="-514350">
              <a:buAutoNum type="alphaLcPeriod"/>
            </a:pPr>
            <a:r>
              <a:rPr lang="en-US" dirty="0" smtClean="0"/>
              <a:t>For each objects select the defaults access you want to give everyone.</a:t>
            </a:r>
          </a:p>
          <a:p>
            <a:pPr marL="514350" indent="-514350">
              <a:buAutoNum type="alphaLcPeriod"/>
            </a:pPr>
            <a:r>
              <a:rPr lang="en-US" dirty="0" smtClean="0"/>
              <a:t>To disable automatic access using your </a:t>
            </a:r>
            <a:r>
              <a:rPr lang="en-US" dirty="0" smtClean="0"/>
              <a:t>hierarchies </a:t>
            </a:r>
            <a:r>
              <a:rPr lang="en-US" dirty="0" smtClean="0"/>
              <a:t>deseclect grant access using </a:t>
            </a:r>
            <a:r>
              <a:rPr lang="en-US" dirty="0" smtClean="0"/>
              <a:t>hierarchies </a:t>
            </a:r>
            <a:r>
              <a:rPr lang="en-US" dirty="0" smtClean="0"/>
              <a:t>for enquiry, property custom object.</a:t>
            </a:r>
          </a:p>
          <a:p>
            <a:pPr marL="514350" indent="-514350">
              <a:buAutoNum type="alphaLcPeriod"/>
            </a:pPr>
            <a:r>
              <a:rPr lang="en-US" dirty="0" smtClean="0"/>
              <a:t>Click edit and from the drop down select private for internal and external.</a:t>
            </a:r>
          </a:p>
          <a:p>
            <a:pPr marL="514350" indent="-514350">
              <a:buNone/>
            </a:pPr>
            <a:endParaRPr lang="en-US" dirty="0" smtClean="0"/>
          </a:p>
        </p:txBody>
      </p:sp>
      <p:pic>
        <p:nvPicPr>
          <p:cNvPr id="4" name="Recorded Sound">
            <a:hlinkClick r:id="" action="ppaction://media"/>
          </p:cNvPr>
          <p:cNvPicPr>
            <a:picLocks noRot="1" noChangeAspect="1"/>
          </p:cNvPicPr>
          <p:nvPr>
            <a:wavAudioFile r:embed="rId1" name="Recorded Sound"/>
          </p:nvPr>
        </p:nvPicPr>
        <p:blipFill>
          <a:blip r:embed="rId3"/>
          <a:stretch>
            <a:fillRect/>
          </a:stretch>
        </p:blipFill>
        <p:spPr>
          <a:xfrm>
            <a:off x="4419600" y="3276600"/>
            <a:ext cx="304800" cy="304800"/>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31256" fill="hold"/>
                                        <p:tgtEl>
                                          <p:spTgt spid="4"/>
                                        </p:tgtEl>
                                      </p:cBhvr>
                                    </p:cmd>
                                  </p:childTnLst>
                                </p:cTn>
                              </p:par>
                            </p:childTnLst>
                          </p:cTn>
                        </p:par>
                      </p:childTnLst>
                    </p:cTn>
                  </p:par>
                </p:childTnLst>
              </p:cTn>
              <p:nextCondLst>
                <p:cond evt="onClick" delay="0">
                  <p:tgtEl>
                    <p:spTgt spid="4"/>
                  </p:tgtEl>
                </p:cond>
              </p:nextCondLst>
            </p:seq>
            <p:audio>
              <p:cMediaNode>
                <p:cTn id="7" fill="hold" display="0">
                  <p:stCondLst>
                    <p:cond delay="indefinite"/>
                  </p:stCondLst>
                  <p:endCondLst>
                    <p:cond evt="onNext" delay="0">
                      <p:tgtEl>
                        <p:sldTgt/>
                      </p:tgtEl>
                    </p:cond>
                    <p:cond evt="onPrev" delay="0">
                      <p:tgtEl>
                        <p:sldTgt/>
                      </p:tgtEl>
                    </p:cond>
                    <p:cond evt="onStopAudio" delay="0">
                      <p:tgtEl>
                        <p:sldTgt/>
                      </p:tgtEl>
                    </p:cond>
                  </p:endCondLst>
                </p:cTn>
                <p:tgtEl>
                  <p:spTgt spid="4"/>
                </p:tgtEl>
              </p:cMediaNode>
            </p:audio>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4000" cy="6858000"/>
          </a:xfrm>
        </p:spPr>
        <p:txBody>
          <a:bodyPr>
            <a:normAutofit fontScale="85000" lnSpcReduction="20000"/>
          </a:bodyPr>
          <a:lstStyle/>
          <a:p>
            <a:pPr>
              <a:buNone/>
            </a:pPr>
            <a:r>
              <a:rPr lang="en-US" dirty="0" smtClean="0"/>
              <a:t>Flows fall into five categories: Screen Flows Schedule-Triggered Flows Auto launched Flows Record-Triggered Flows Platform Event-Triggered Flows</a:t>
            </a:r>
          </a:p>
          <a:p>
            <a:pPr>
              <a:buNone/>
            </a:pPr>
            <a:r>
              <a:rPr lang="en-US" dirty="0" smtClean="0"/>
              <a:t> Classic Email Template -&gt;</a:t>
            </a:r>
          </a:p>
          <a:p>
            <a:pPr>
              <a:buNone/>
            </a:pPr>
            <a:r>
              <a:rPr lang="en-US" dirty="0" smtClean="0"/>
              <a:t>A. Note:</a:t>
            </a:r>
          </a:p>
          <a:p>
            <a:pPr>
              <a:buNone/>
            </a:pPr>
            <a:r>
              <a:rPr lang="en-US" dirty="0" smtClean="0"/>
              <a:t> For creating this flow you have to create the Due date for Loan Payment field in the loan object with date and time field data type </a:t>
            </a:r>
            <a:r>
              <a:rPr lang="en-US" dirty="0" smtClean="0"/>
              <a:t>Page</a:t>
            </a:r>
            <a:endParaRPr lang="en-US" dirty="0" smtClean="0"/>
          </a:p>
          <a:p>
            <a:pPr>
              <a:buNone/>
            </a:pPr>
            <a:r>
              <a:rPr lang="en-US" dirty="0" smtClean="0"/>
              <a:t>B. Search for the Classic Email Template • Click on the New Template-› name-&gt; Loan Amount Pay Reminder</a:t>
            </a:r>
          </a:p>
          <a:p>
            <a:pPr>
              <a:buNone/>
            </a:pPr>
            <a:r>
              <a:rPr lang="en-US" dirty="0" smtClean="0"/>
              <a:t>C. Author as the System admin user-› give Description Reminder Calls through </a:t>
            </a:r>
            <a:r>
              <a:rPr lang="en-US" dirty="0" smtClean="0"/>
              <a:t>emails</a:t>
            </a:r>
            <a:endParaRPr lang="en-US" dirty="0" smtClean="0"/>
          </a:p>
          <a:p>
            <a:pPr>
              <a:buNone/>
            </a:pPr>
            <a:r>
              <a:rPr lang="en-US" dirty="0" smtClean="0"/>
              <a:t> Clone that Email Template and follow the steps which is mentioned above and give the following names you have to clone it multiple times that template</a:t>
            </a:r>
          </a:p>
          <a:p>
            <a:pPr marL="514350" indent="-514350">
              <a:buAutoNum type="arabicPeriod"/>
            </a:pPr>
            <a:r>
              <a:rPr lang="en-US" dirty="0" smtClean="0"/>
              <a:t>Loan Amount pay Reminder for 24 hrs</a:t>
            </a:r>
          </a:p>
          <a:p>
            <a:pPr marL="514350" indent="-514350">
              <a:buAutoNum type="arabicPeriod"/>
            </a:pPr>
            <a:r>
              <a:rPr lang="en-US" dirty="0" smtClean="0"/>
              <a:t> </a:t>
            </a:r>
            <a:r>
              <a:rPr lang="en-US" dirty="0" smtClean="0"/>
              <a:t>Overdue by one day</a:t>
            </a:r>
          </a:p>
          <a:p>
            <a:pPr marL="514350" indent="-514350">
              <a:buAutoNum type="arabicPeriod"/>
            </a:pPr>
            <a:r>
              <a:rPr lang="en-US" dirty="0" smtClean="0"/>
              <a:t> </a:t>
            </a:r>
            <a:r>
              <a:rPr lang="en-US" dirty="0" smtClean="0"/>
              <a:t>Overdue</a:t>
            </a:r>
            <a:endParaRPr lang="en-US" dirty="0"/>
          </a:p>
        </p:txBody>
      </p:sp>
      <p:pic>
        <p:nvPicPr>
          <p:cNvPr id="4" name="Recorded Sound">
            <a:hlinkClick r:id="" action="ppaction://media"/>
          </p:cNvPr>
          <p:cNvPicPr>
            <a:picLocks noRot="1" noChangeAspect="1"/>
          </p:cNvPicPr>
          <p:nvPr>
            <a:wavAudioFile r:embed="rId1" name="Recorded Sound"/>
          </p:nvPr>
        </p:nvPicPr>
        <p:blipFill>
          <a:blip r:embed="rId3"/>
          <a:stretch>
            <a:fillRect/>
          </a:stretch>
        </p:blipFill>
        <p:spPr>
          <a:xfrm>
            <a:off x="4419600" y="3276600"/>
            <a:ext cx="304800" cy="304800"/>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5537" fill="hold"/>
                                        <p:tgtEl>
                                          <p:spTgt spid="4"/>
                                        </p:tgtEl>
                                      </p:cBhvr>
                                    </p:cmd>
                                  </p:childTnLst>
                                </p:cTn>
                              </p:par>
                            </p:childTnLst>
                          </p:cTn>
                        </p:par>
                      </p:childTnLst>
                    </p:cTn>
                  </p:par>
                </p:childTnLst>
              </p:cTn>
              <p:nextCondLst>
                <p:cond evt="onClick" delay="0">
                  <p:tgtEl>
                    <p:spTgt spid="4"/>
                  </p:tgtEl>
                </p:cond>
              </p:nextCondLst>
            </p:seq>
            <p:audio>
              <p:cMediaNode>
                <p:cTn id="7" fill="hold" display="0">
                  <p:stCondLst>
                    <p:cond delay="indefinite"/>
                  </p:stCondLst>
                  <p:endCondLst>
                    <p:cond evt="onNext" delay="0">
                      <p:tgtEl>
                        <p:sldTgt/>
                      </p:tgtEl>
                    </p:cond>
                    <p:cond evt="onPrev" delay="0">
                      <p:tgtEl>
                        <p:sldTgt/>
                      </p:tgtEl>
                    </p:cond>
                    <p:cond evt="onStopAudio" delay="0">
                      <p:tgtEl>
                        <p:sldTgt/>
                      </p:tgtEl>
                    </p:cond>
                  </p:endCondLst>
                </p:cTn>
                <p:tgtEl>
                  <p:spTgt spid="4"/>
                </p:tgtEl>
              </p:cMediaNode>
            </p:audio>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4000" cy="6858000"/>
          </a:xfrm>
        </p:spPr>
        <p:txBody>
          <a:bodyPr>
            <a:normAutofit fontScale="85000" lnSpcReduction="20000"/>
          </a:bodyPr>
          <a:lstStyle/>
          <a:p>
            <a:pPr>
              <a:buNone/>
            </a:pPr>
            <a:r>
              <a:rPr lang="en-US" dirty="0" smtClean="0"/>
              <a:t>select the email template which you have created for 24 hours There Click on the New Email alerts....&gt; and give the name as Email For the 24 hrs before select the email template which you have created for the 24 hrs before and recipient for all condition is owner</a:t>
            </a:r>
          </a:p>
          <a:p>
            <a:pPr>
              <a:buNone/>
            </a:pPr>
            <a:r>
              <a:rPr lang="en-US" dirty="0" smtClean="0"/>
              <a:t>E. Follow the Above steps and create the Following Email Alert by cloning with the Similar steps Loan Amount Pay Reminder(Cloned Email Alert)Overdue by one day(Cloned Email Alert)Overdue(Cloned Email Alert) </a:t>
            </a:r>
          </a:p>
          <a:p>
            <a:pPr>
              <a:buNone/>
            </a:pPr>
            <a:r>
              <a:rPr lang="en-US" dirty="0" smtClean="0"/>
              <a:t> Create Flows -&gt;</a:t>
            </a:r>
          </a:p>
          <a:p>
            <a:pPr>
              <a:buNone/>
            </a:pPr>
            <a:r>
              <a:rPr lang="en-US" dirty="0" smtClean="0"/>
              <a:t>Click on the Record Trigger Flow</a:t>
            </a:r>
          </a:p>
          <a:p>
            <a:pPr>
              <a:buNone/>
            </a:pPr>
            <a:r>
              <a:rPr lang="en-US" dirty="0" smtClean="0"/>
              <a:t>Select the 19.80mc object-&gt; Trigger the Flow When..&gt; A Record is created or updated</a:t>
            </a:r>
          </a:p>
          <a:p>
            <a:pPr>
              <a:buNone/>
            </a:pPr>
            <a:r>
              <a:rPr lang="en-US" dirty="0" smtClean="0"/>
              <a:t>Condition </a:t>
            </a:r>
            <a:r>
              <a:rPr lang="en-US" dirty="0" smtClean="0"/>
              <a:t>Requirement  </a:t>
            </a:r>
            <a:r>
              <a:rPr lang="en-US" dirty="0" smtClean="0"/>
              <a:t>All Conditions are met (AND) ..-&gt; Field......</a:t>
            </a:r>
          </a:p>
          <a:p>
            <a:pPr>
              <a:buNone/>
            </a:pPr>
            <a:r>
              <a:rPr lang="en-US" dirty="0" smtClean="0"/>
              <a:t>›Due Date For the Loan Payment Opscotor as --&gt;is Null value False Click on the Schedule path.&gt; Path Label as-›within 1 Day....&gt;</a:t>
            </a:r>
            <a:endParaRPr lang="en-US" dirty="0"/>
          </a:p>
        </p:txBody>
      </p:sp>
      <p:pic>
        <p:nvPicPr>
          <p:cNvPr id="4" name="Recorded Sound">
            <a:hlinkClick r:id="" action="ppaction://media"/>
          </p:cNvPr>
          <p:cNvPicPr>
            <a:picLocks noRot="1" noChangeAspect="1"/>
          </p:cNvPicPr>
          <p:nvPr>
            <a:wavAudioFile r:embed="rId1" name="Recorded Sound"/>
          </p:nvPr>
        </p:nvPicPr>
        <p:blipFill>
          <a:blip r:embed="rId3"/>
          <a:stretch>
            <a:fillRect/>
          </a:stretch>
        </p:blipFill>
        <p:spPr>
          <a:xfrm>
            <a:off x="4419600" y="3276600"/>
            <a:ext cx="304800" cy="304800"/>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9767" fill="hold"/>
                                        <p:tgtEl>
                                          <p:spTgt spid="4"/>
                                        </p:tgtEl>
                                      </p:cBhvr>
                                    </p:cmd>
                                  </p:childTnLst>
                                </p:cTn>
                              </p:par>
                            </p:childTnLst>
                          </p:cTn>
                        </p:par>
                      </p:childTnLst>
                    </p:cTn>
                  </p:par>
                </p:childTnLst>
              </p:cTn>
              <p:nextCondLst>
                <p:cond evt="onClick" delay="0">
                  <p:tgtEl>
                    <p:spTgt spid="4"/>
                  </p:tgtEl>
                </p:cond>
              </p:nextCondLst>
            </p:seq>
            <p:audio>
              <p:cMediaNode>
                <p:cTn id="7" fill="hold" display="0">
                  <p:stCondLst>
                    <p:cond delay="indefinite"/>
                  </p:stCondLst>
                  <p:endCondLst>
                    <p:cond evt="onNext" delay="0">
                      <p:tgtEl>
                        <p:sldTgt/>
                      </p:tgtEl>
                    </p:cond>
                    <p:cond evt="onPrev" delay="0">
                      <p:tgtEl>
                        <p:sldTgt/>
                      </p:tgtEl>
                    </p:cond>
                    <p:cond evt="onStopAudio" delay="0">
                      <p:tgtEl>
                        <p:sldTgt/>
                      </p:tgtEl>
                    </p:cond>
                  </p:endCondLst>
                </p:cTn>
                <p:tgtEl>
                  <p:spTgt spid="4"/>
                </p:tgtEl>
              </p:cMediaNode>
            </p:audio>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4000" cy="6858000"/>
          </a:xfrm>
        </p:spPr>
        <p:txBody>
          <a:bodyPr/>
          <a:lstStyle/>
          <a:p>
            <a:pPr>
              <a:buNone/>
            </a:pPr>
            <a:r>
              <a:rPr lang="en-US" dirty="0" smtClean="0"/>
              <a:t>Go to the layouts change the auto layout with the free for delete both the thread for each decision and create one new connection thread similarly do for all threads and come back to auto layout4. Create the record to test the flow* APEX Triggers - Apex can be </a:t>
            </a:r>
            <a:r>
              <a:rPr lang="en-US" dirty="0" smtClean="0"/>
              <a:t>involved </a:t>
            </a:r>
            <a:r>
              <a:rPr lang="en-US" dirty="0" smtClean="0"/>
              <a:t>by using triggers. Apex triggers enable you to perform custom actions before or after changes to Sales force records, such as insertions, updates, or A trigger is Apex code that executes before of after the following types of </a:t>
            </a:r>
            <a:r>
              <a:rPr lang="en-US" dirty="0" smtClean="0"/>
              <a:t>operation selections</a:t>
            </a:r>
            <a:r>
              <a:rPr lang="en-US" dirty="0" smtClean="0"/>
              <a:t>.</a:t>
            </a:r>
            <a:endParaRPr lang="en-US" dirty="0"/>
          </a:p>
        </p:txBody>
      </p:sp>
      <p:pic>
        <p:nvPicPr>
          <p:cNvPr id="4" name="Recorded Sound">
            <a:hlinkClick r:id="" action="ppaction://media"/>
          </p:cNvPr>
          <p:cNvPicPr>
            <a:picLocks noRot="1" noChangeAspect="1"/>
          </p:cNvPicPr>
          <p:nvPr>
            <a:wavAudioFile r:embed="rId1" name="Recorded Sound"/>
          </p:nvPr>
        </p:nvPicPr>
        <p:blipFill>
          <a:blip r:embed="rId3"/>
          <a:stretch>
            <a:fillRect/>
          </a:stretch>
        </p:blipFill>
        <p:spPr>
          <a:xfrm>
            <a:off x="4419600" y="3276600"/>
            <a:ext cx="304800" cy="304800"/>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7853" fill="hold"/>
                                        <p:tgtEl>
                                          <p:spTgt spid="4"/>
                                        </p:tgtEl>
                                      </p:cBhvr>
                                    </p:cmd>
                                  </p:childTnLst>
                                </p:cTn>
                              </p:par>
                            </p:childTnLst>
                          </p:cTn>
                        </p:par>
                      </p:childTnLst>
                    </p:cTn>
                  </p:par>
                </p:childTnLst>
              </p:cTn>
              <p:nextCondLst>
                <p:cond evt="onClick" delay="0">
                  <p:tgtEl>
                    <p:spTgt spid="4"/>
                  </p:tgtEl>
                </p:cond>
              </p:nextCondLst>
            </p:seq>
            <p:audio>
              <p:cMediaNode>
                <p:cTn id="7" fill="hold" display="0">
                  <p:stCondLst>
                    <p:cond delay="indefinite"/>
                  </p:stCondLst>
                  <p:endCondLst>
                    <p:cond evt="onNext" delay="0">
                      <p:tgtEl>
                        <p:sldTgt/>
                      </p:tgtEl>
                    </p:cond>
                    <p:cond evt="onPrev" delay="0">
                      <p:tgtEl>
                        <p:sldTgt/>
                      </p:tgtEl>
                    </p:cond>
                    <p:cond evt="onStopAudio" delay="0">
                      <p:tgtEl>
                        <p:sldTgt/>
                      </p:tgtEl>
                    </p:cond>
                  </p:endCondLst>
                </p:cTn>
                <p:tgtEl>
                  <p:spTgt spid="4"/>
                </p:tgtEl>
              </p:cMediaNode>
            </p:audio>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4000" cy="6858000"/>
          </a:xfrm>
        </p:spPr>
        <p:txBody>
          <a:bodyPr/>
          <a:lstStyle/>
          <a:p>
            <a:pPr>
              <a:buNone/>
            </a:pPr>
            <a:r>
              <a:rPr lang="en-US" dirty="0" smtClean="0"/>
              <a:t>With these a  property management application using</a:t>
            </a:r>
          </a:p>
          <a:p>
            <a:pPr>
              <a:buNone/>
            </a:pPr>
            <a:r>
              <a:rPr lang="en-US" dirty="0" smtClean="0"/>
              <a:t>Sales force was completed with creation of lightning </a:t>
            </a:r>
          </a:p>
          <a:p>
            <a:pPr>
              <a:buNone/>
            </a:pPr>
            <a:r>
              <a:rPr lang="en-US" dirty="0" smtClean="0"/>
              <a:t>App of property management.</a:t>
            </a:r>
            <a:endParaRPr lang="en-US" dirty="0"/>
          </a:p>
        </p:txBody>
      </p:sp>
      <p:pic>
        <p:nvPicPr>
          <p:cNvPr id="4" name="Recorded Sound">
            <a:hlinkClick r:id="" action="ppaction://media"/>
          </p:cNvPr>
          <p:cNvPicPr>
            <a:picLocks noRot="1" noChangeAspect="1"/>
          </p:cNvPicPr>
          <p:nvPr>
            <a:wavAudioFile r:embed="rId1" name="Recorded Sound"/>
          </p:nvPr>
        </p:nvPicPr>
        <p:blipFill>
          <a:blip r:embed="rId3"/>
          <a:stretch>
            <a:fillRect/>
          </a:stretch>
        </p:blipFill>
        <p:spPr>
          <a:xfrm>
            <a:off x="4419600" y="3071810"/>
            <a:ext cx="304800" cy="304800"/>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7414" fill="hold"/>
                                        <p:tgtEl>
                                          <p:spTgt spid="4"/>
                                        </p:tgtEl>
                                      </p:cBhvr>
                                    </p:cmd>
                                  </p:childTnLst>
                                </p:cTn>
                              </p:par>
                            </p:childTnLst>
                          </p:cTn>
                        </p:par>
                      </p:childTnLst>
                    </p:cTn>
                  </p:par>
                </p:childTnLst>
              </p:cTn>
              <p:nextCondLst>
                <p:cond evt="onClick" delay="0">
                  <p:tgtEl>
                    <p:spTgt spid="4"/>
                  </p:tgtEl>
                </p:cond>
              </p:nextCondLst>
            </p:seq>
            <p:audio>
              <p:cMediaNode>
                <p:cTn id="7" fill="hold" display="0">
                  <p:stCondLst>
                    <p:cond delay="indefinite"/>
                  </p:stCondLst>
                  <p:endCondLst>
                    <p:cond evt="onNext" delay="0">
                      <p:tgtEl>
                        <p:sldTgt/>
                      </p:tgtEl>
                    </p:cond>
                    <p:cond evt="onPrev" delay="0">
                      <p:tgtEl>
                        <p:sldTgt/>
                      </p:tgtEl>
                    </p:cond>
                    <p:cond evt="onStopAudio" delay="0">
                      <p:tgtEl>
                        <p:sldTgt/>
                      </p:tgtEl>
                    </p:cond>
                  </p:endCondLst>
                </p:cTn>
                <p:tgtEl>
                  <p:spTgt spid="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42852"/>
            <a:ext cx="8115328" cy="1071570"/>
          </a:xfrm>
          <a:noFill/>
        </p:spPr>
        <p:txBody>
          <a:bodyPr>
            <a:normAutofit/>
          </a:bodyPr>
          <a:lstStyle/>
          <a:p>
            <a:r>
              <a:rPr lang="en-US" b="1" u="sng" dirty="0" smtClean="0"/>
              <a:t>PROJECT DISCRIPTION:</a:t>
            </a:r>
            <a:endParaRPr lang="en-US" b="1" u="sng" dirty="0"/>
          </a:p>
        </p:txBody>
      </p:sp>
      <p:sp>
        <p:nvSpPr>
          <p:cNvPr id="3" name="Content Placeholder 2"/>
          <p:cNvSpPr>
            <a:spLocks noGrp="1"/>
          </p:cNvSpPr>
          <p:nvPr>
            <p:ph idx="1"/>
          </p:nvPr>
        </p:nvSpPr>
        <p:spPr>
          <a:xfrm>
            <a:off x="0" y="1285860"/>
            <a:ext cx="9144000" cy="5114948"/>
          </a:xfrm>
        </p:spPr>
        <p:txBody>
          <a:bodyPr>
            <a:normAutofit/>
          </a:bodyPr>
          <a:lstStyle/>
          <a:p>
            <a:pPr>
              <a:buNone/>
            </a:pPr>
            <a:endParaRPr lang="en-US" sz="2600" u="sng" dirty="0" smtClean="0">
              <a:latin typeface="Arial" pitchFamily="34" charset="0"/>
              <a:cs typeface="Arial" pitchFamily="34" charset="0"/>
            </a:endParaRPr>
          </a:p>
          <a:p>
            <a:pPr>
              <a:buNone/>
            </a:pPr>
            <a:r>
              <a:rPr lang="en-US" sz="2600" dirty="0" smtClean="0">
                <a:cs typeface="Arial" pitchFamily="34" charset="0"/>
              </a:rPr>
              <a:t>   </a:t>
            </a:r>
            <a:r>
              <a:rPr lang="en-US" sz="2400" dirty="0" smtClean="0">
                <a:cs typeface="Arial" pitchFamily="34" charset="0"/>
              </a:rPr>
              <a:t>Develop an app of the property management where buyer can order has requirement and get the </a:t>
            </a:r>
            <a:r>
              <a:rPr lang="en-US" sz="2400" dirty="0" err="1" smtClean="0">
                <a:cs typeface="Arial" pitchFamily="34" charset="0"/>
              </a:rPr>
              <a:t>appropiate</a:t>
            </a:r>
            <a:r>
              <a:rPr lang="en-US" sz="2400" dirty="0" smtClean="0">
                <a:cs typeface="Arial" pitchFamily="34" charset="0"/>
              </a:rPr>
              <a:t> details of the property according to his interest just provide him with some discounts </a:t>
            </a:r>
            <a:r>
              <a:rPr lang="en-US" sz="2400" dirty="0" err="1" smtClean="0">
                <a:cs typeface="Arial" pitchFamily="34" charset="0"/>
              </a:rPr>
              <a:t>upto</a:t>
            </a:r>
            <a:r>
              <a:rPr lang="en-US" sz="2400" dirty="0" smtClean="0">
                <a:cs typeface="Arial" pitchFamily="34" charset="0"/>
              </a:rPr>
              <a:t> what extend he can get the discount also track whether he is interested in taking the loan </a:t>
            </a:r>
            <a:r>
              <a:rPr lang="en-US" sz="2400" dirty="0" err="1" smtClean="0">
                <a:cs typeface="Arial" pitchFamily="34" charset="0"/>
              </a:rPr>
              <a:t>available.So</a:t>
            </a:r>
            <a:r>
              <a:rPr lang="en-US" sz="2400" dirty="0" smtClean="0">
                <a:cs typeface="Arial" pitchFamily="34" charset="0"/>
              </a:rPr>
              <a:t> just calculate how much loan amount the user can get it provide the security for two different profiles like for marketing and sales team. Then finally create the reports and dashboards so there will be a clear view. Just get the reports on the count of loan passed getting  the property purchased close to the deal</a:t>
            </a:r>
            <a:r>
              <a:rPr lang="en-US" sz="2600" dirty="0" smtClean="0">
                <a:cs typeface="Arial" pitchFamily="34" charset="0"/>
              </a:rPr>
              <a:t>.</a:t>
            </a:r>
            <a:endParaRPr lang="en-US" sz="2600" dirty="0">
              <a:cs typeface="Arial" pitchFamily="34" charset="0"/>
            </a:endParaRPr>
          </a:p>
        </p:txBody>
      </p:sp>
      <p:pic>
        <p:nvPicPr>
          <p:cNvPr id="4" name="Recorded Sound">
            <a:hlinkClick r:id="" action="ppaction://media"/>
          </p:cNvPr>
          <p:cNvPicPr>
            <a:picLocks noRot="1" noChangeAspect="1"/>
          </p:cNvPicPr>
          <p:nvPr>
            <a:wavAudioFile r:embed="rId1" name="Recorded Sound"/>
          </p:nvPr>
        </p:nvPicPr>
        <p:blipFill>
          <a:blip r:embed="rId3"/>
          <a:stretch>
            <a:fillRect/>
          </a:stretch>
        </p:blipFill>
        <p:spPr>
          <a:xfrm>
            <a:off x="4419600" y="3276600"/>
            <a:ext cx="304800" cy="304800"/>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9417" fill="hold"/>
                                        <p:tgtEl>
                                          <p:spTgt spid="4"/>
                                        </p:tgtEl>
                                      </p:cBhvr>
                                    </p:cmd>
                                  </p:childTnLst>
                                </p:cTn>
                              </p:par>
                            </p:childTnLst>
                          </p:cTn>
                        </p:par>
                      </p:childTnLst>
                    </p:cTn>
                  </p:par>
                </p:childTnLst>
              </p:cTn>
              <p:nextCondLst>
                <p:cond evt="onClick" delay="0">
                  <p:tgtEl>
                    <p:spTgt spid="4"/>
                  </p:tgtEl>
                </p:cond>
              </p:nextCondLst>
            </p:seq>
            <p:audio>
              <p:cMediaNode>
                <p:cTn id="7" fill="hold" display="0">
                  <p:stCondLst>
                    <p:cond delay="indefinite"/>
                  </p:stCondLst>
                  <p:endCondLst>
                    <p:cond evt="onNext" delay="0">
                      <p:tgtEl>
                        <p:sldTgt/>
                      </p:tgtEl>
                    </p:cond>
                    <p:cond evt="onPrev" delay="0">
                      <p:tgtEl>
                        <p:sldTgt/>
                      </p:tgtEl>
                    </p:cond>
                    <p:cond evt="onStopAudio" delay="0">
                      <p:tgtEl>
                        <p:sldTgt/>
                      </p:tgtEl>
                    </p:cond>
                  </p:endCondLst>
                </p:cTn>
                <p:tgtEl>
                  <p:spTgt spid="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u="sng" dirty="0" smtClean="0"/>
              <a:t>Steps to create a </a:t>
            </a:r>
            <a:r>
              <a:rPr lang="en-US" b="1" u="sng" dirty="0" err="1" smtClean="0"/>
              <a:t>salesforce</a:t>
            </a:r>
            <a:r>
              <a:rPr lang="en-US" b="1" u="sng" dirty="0" smtClean="0"/>
              <a:t> account</a:t>
            </a:r>
            <a:br>
              <a:rPr lang="en-US" b="1" u="sng" dirty="0" smtClean="0"/>
            </a:br>
            <a:r>
              <a:rPr lang="en-US" b="1" u="sng" dirty="0" smtClean="0"/>
              <a:t> </a:t>
            </a:r>
            <a:endParaRPr lang="en-US" b="1" u="sng" dirty="0"/>
          </a:p>
        </p:txBody>
      </p:sp>
      <p:sp>
        <p:nvSpPr>
          <p:cNvPr id="3" name="Content Placeholder 2"/>
          <p:cNvSpPr>
            <a:spLocks noGrp="1"/>
          </p:cNvSpPr>
          <p:nvPr>
            <p:ph idx="1"/>
          </p:nvPr>
        </p:nvSpPr>
        <p:spPr/>
        <p:txBody>
          <a:bodyPr>
            <a:normAutofit fontScale="92500" lnSpcReduction="10000"/>
          </a:bodyPr>
          <a:lstStyle/>
          <a:p>
            <a:pPr>
              <a:lnSpc>
                <a:spcPct val="150000"/>
              </a:lnSpc>
            </a:pPr>
            <a:r>
              <a:rPr lang="en-US" dirty="0" smtClean="0"/>
              <a:t>Go to </a:t>
            </a:r>
            <a:r>
              <a:rPr lang="en-US" dirty="0" err="1" smtClean="0"/>
              <a:t>salesforce</a:t>
            </a:r>
            <a:r>
              <a:rPr lang="en-US" dirty="0" smtClean="0"/>
              <a:t> .com</a:t>
            </a:r>
          </a:p>
          <a:p>
            <a:pPr>
              <a:lnSpc>
                <a:spcPct val="150000"/>
              </a:lnSpc>
            </a:pPr>
            <a:r>
              <a:rPr lang="en-US" dirty="0" err="1" smtClean="0"/>
              <a:t>Cilck</a:t>
            </a:r>
            <a:r>
              <a:rPr lang="en-US" dirty="0" smtClean="0"/>
              <a:t> to sign up</a:t>
            </a:r>
          </a:p>
          <a:p>
            <a:pPr>
              <a:lnSpc>
                <a:spcPct val="150000"/>
              </a:lnSpc>
            </a:pPr>
            <a:r>
              <a:rPr lang="en-US" dirty="0" smtClean="0"/>
              <a:t>Enter your address</a:t>
            </a:r>
          </a:p>
          <a:p>
            <a:pPr>
              <a:lnSpc>
                <a:spcPct val="150000"/>
              </a:lnSpc>
            </a:pPr>
            <a:r>
              <a:rPr lang="en-US" dirty="0" smtClean="0"/>
              <a:t>Click the linked e-mail you receive</a:t>
            </a:r>
          </a:p>
          <a:p>
            <a:pPr>
              <a:lnSpc>
                <a:spcPct val="150000"/>
              </a:lnSpc>
            </a:pPr>
            <a:r>
              <a:rPr lang="en-US" dirty="0" smtClean="0"/>
              <a:t>Set a password for you account</a:t>
            </a:r>
          </a:p>
          <a:p>
            <a:pPr>
              <a:lnSpc>
                <a:spcPct val="150000"/>
              </a:lnSpc>
            </a:pPr>
            <a:r>
              <a:rPr lang="en-US" dirty="0" smtClean="0"/>
              <a:t>Log in with your username and password. </a:t>
            </a:r>
            <a:endParaRPr lang="en-US" dirty="0"/>
          </a:p>
        </p:txBody>
      </p:sp>
      <p:pic>
        <p:nvPicPr>
          <p:cNvPr id="4" name="Recorded Sound">
            <a:hlinkClick r:id="" action="ppaction://media"/>
          </p:cNvPr>
          <p:cNvPicPr>
            <a:picLocks noRot="1" noChangeAspect="1"/>
          </p:cNvPicPr>
          <p:nvPr>
            <a:wavAudioFile r:embed="rId1" name="Recorded Sound"/>
          </p:nvPr>
        </p:nvPicPr>
        <p:blipFill>
          <a:blip r:embed="rId3"/>
          <a:stretch>
            <a:fillRect/>
          </a:stretch>
        </p:blipFill>
        <p:spPr>
          <a:xfrm>
            <a:off x="4419600" y="3276600"/>
            <a:ext cx="304800" cy="304800"/>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4880" fill="hold"/>
                                        <p:tgtEl>
                                          <p:spTgt spid="4"/>
                                        </p:tgtEl>
                                      </p:cBhvr>
                                    </p:cmd>
                                  </p:childTnLst>
                                </p:cTn>
                              </p:par>
                            </p:childTnLst>
                          </p:cTn>
                        </p:par>
                      </p:childTnLst>
                    </p:cTn>
                  </p:par>
                </p:childTnLst>
              </p:cTn>
              <p:nextCondLst>
                <p:cond evt="onClick" delay="0">
                  <p:tgtEl>
                    <p:spTgt spid="4"/>
                  </p:tgtEl>
                </p:cond>
              </p:nextCondLst>
            </p:seq>
            <p:audio>
              <p:cMediaNode>
                <p:cTn id="7" fill="hold" display="0">
                  <p:stCondLst>
                    <p:cond delay="indefinite"/>
                  </p:stCondLst>
                  <p:endCondLst>
                    <p:cond evt="onNext" delay="0">
                      <p:tgtEl>
                        <p:sldTgt/>
                      </p:tgtEl>
                    </p:cond>
                    <p:cond evt="onPrev" delay="0">
                      <p:tgtEl>
                        <p:sldTgt/>
                      </p:tgtEl>
                    </p:cond>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225536"/>
          </a:xfrm>
        </p:spPr>
        <p:txBody>
          <a:bodyPr>
            <a:normAutofit fontScale="90000"/>
          </a:bodyPr>
          <a:lstStyle/>
          <a:p>
            <a:r>
              <a:rPr lang="en-US" b="1" u="sng" dirty="0" smtClean="0"/>
              <a:t>Steps to create </a:t>
            </a:r>
            <a:r>
              <a:rPr lang="en-US" b="1" u="sng" dirty="0" err="1" smtClean="0"/>
              <a:t>salesforce</a:t>
            </a:r>
            <a:r>
              <a:rPr lang="en-US" b="1" u="sng" dirty="0" smtClean="0"/>
              <a:t> developer account </a:t>
            </a:r>
            <a:endParaRPr lang="en-US" b="1" u="sng" dirty="0"/>
          </a:p>
        </p:txBody>
      </p:sp>
      <p:sp>
        <p:nvSpPr>
          <p:cNvPr id="3" name="Content Placeholder 2"/>
          <p:cNvSpPr>
            <a:spLocks noGrp="1"/>
          </p:cNvSpPr>
          <p:nvPr>
            <p:ph idx="1"/>
          </p:nvPr>
        </p:nvSpPr>
        <p:spPr>
          <a:xfrm>
            <a:off x="428596" y="1928802"/>
            <a:ext cx="8229600" cy="4525963"/>
          </a:xfrm>
        </p:spPr>
        <p:txBody>
          <a:bodyPr/>
          <a:lstStyle/>
          <a:p>
            <a:pPr>
              <a:lnSpc>
                <a:spcPct val="150000"/>
              </a:lnSpc>
            </a:pPr>
            <a:r>
              <a:rPr lang="en-US" dirty="0" smtClean="0"/>
              <a:t>Go the developer. Salesforce.com</a:t>
            </a:r>
          </a:p>
          <a:p>
            <a:pPr>
              <a:lnSpc>
                <a:spcPct val="150000"/>
              </a:lnSpc>
            </a:pPr>
            <a:r>
              <a:rPr lang="en-US" dirty="0" smtClean="0"/>
              <a:t>Click to sign up </a:t>
            </a:r>
          </a:p>
          <a:p>
            <a:pPr>
              <a:lnSpc>
                <a:spcPct val="150000"/>
              </a:lnSpc>
            </a:pPr>
            <a:r>
              <a:rPr lang="en-US" dirty="0" smtClean="0"/>
              <a:t>Enter your email address</a:t>
            </a:r>
          </a:p>
          <a:p>
            <a:pPr>
              <a:lnSpc>
                <a:spcPct val="150000"/>
              </a:lnSpc>
            </a:pPr>
            <a:r>
              <a:rPr lang="en-US" dirty="0" smtClean="0"/>
              <a:t>Click the </a:t>
            </a:r>
            <a:r>
              <a:rPr lang="en-US" dirty="0" smtClean="0"/>
              <a:t>link </a:t>
            </a:r>
            <a:r>
              <a:rPr lang="en-US" dirty="0" smtClean="0"/>
              <a:t>in the email you receive</a:t>
            </a:r>
          </a:p>
          <a:p>
            <a:pPr>
              <a:lnSpc>
                <a:spcPct val="150000"/>
              </a:lnSpc>
            </a:pPr>
            <a:r>
              <a:rPr lang="en-US" dirty="0" smtClean="0"/>
              <a:t>Set a password to your account.</a:t>
            </a:r>
            <a:endParaRPr lang="en-US" dirty="0"/>
          </a:p>
        </p:txBody>
      </p:sp>
      <p:pic>
        <p:nvPicPr>
          <p:cNvPr id="4" name="Recorded Sound">
            <a:hlinkClick r:id="" action="ppaction://media"/>
          </p:cNvPr>
          <p:cNvPicPr>
            <a:picLocks noRot="1" noChangeAspect="1"/>
          </p:cNvPicPr>
          <p:nvPr>
            <a:wavAudioFile r:embed="rId1" name="Recorded Sound"/>
          </p:nvPr>
        </p:nvPicPr>
        <p:blipFill>
          <a:blip r:embed="rId3"/>
          <a:stretch>
            <a:fillRect/>
          </a:stretch>
        </p:blipFill>
        <p:spPr>
          <a:xfrm>
            <a:off x="4419600" y="3276600"/>
            <a:ext cx="304800" cy="304800"/>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2351" fill="hold"/>
                                        <p:tgtEl>
                                          <p:spTgt spid="4"/>
                                        </p:tgtEl>
                                      </p:cBhvr>
                                    </p:cmd>
                                  </p:childTnLst>
                                </p:cTn>
                              </p:par>
                            </p:childTnLst>
                          </p:cTn>
                        </p:par>
                      </p:childTnLst>
                    </p:cTn>
                  </p:par>
                </p:childTnLst>
              </p:cTn>
              <p:nextCondLst>
                <p:cond evt="onClick" delay="0">
                  <p:tgtEl>
                    <p:spTgt spid="4"/>
                  </p:tgtEl>
                </p:cond>
              </p:nextCondLst>
            </p:seq>
            <p:audio>
              <p:cMediaNode>
                <p:cTn id="7" fill="hold" display="0">
                  <p:stCondLst>
                    <p:cond delay="indefinite"/>
                  </p:stCondLst>
                  <p:endCondLst>
                    <p:cond evt="onNext" delay="0">
                      <p:tgtEl>
                        <p:sldTgt/>
                      </p:tgtEl>
                    </p:cond>
                    <p:cond evt="onPrev" delay="0">
                      <p:tgtEl>
                        <p:sldTgt/>
                      </p:tgtEl>
                    </p:cond>
                    <p:cond evt="onStopAudio" delay="0">
                      <p:tgtEl>
                        <p:sldTgt/>
                      </p:tgtEl>
                    </p:cond>
                  </p:endCondLst>
                </p:cTn>
                <p:tgtEl>
                  <p:spTgt spid="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42852"/>
            <a:ext cx="8229600" cy="928694"/>
          </a:xfrm>
        </p:spPr>
        <p:txBody>
          <a:bodyPr>
            <a:normAutofit/>
          </a:bodyPr>
          <a:lstStyle/>
          <a:p>
            <a:r>
              <a:rPr lang="en-US" b="1" u="sng" dirty="0" smtClean="0"/>
              <a:t>Objects in </a:t>
            </a:r>
            <a:r>
              <a:rPr lang="en-US" b="1" u="sng" dirty="0" err="1" smtClean="0"/>
              <a:t>salesforce</a:t>
            </a:r>
            <a:endParaRPr lang="en-US" dirty="0"/>
          </a:p>
        </p:txBody>
      </p:sp>
      <p:sp>
        <p:nvSpPr>
          <p:cNvPr id="3" name="Content Placeholder 2"/>
          <p:cNvSpPr>
            <a:spLocks noGrp="1"/>
          </p:cNvSpPr>
          <p:nvPr>
            <p:ph idx="1"/>
          </p:nvPr>
        </p:nvSpPr>
        <p:spPr>
          <a:xfrm>
            <a:off x="214282" y="1214422"/>
            <a:ext cx="8715436" cy="5357850"/>
          </a:xfrm>
        </p:spPr>
        <p:txBody>
          <a:bodyPr>
            <a:normAutofit fontScale="92500" lnSpcReduction="20000"/>
          </a:bodyPr>
          <a:lstStyle/>
          <a:p>
            <a:pPr>
              <a:lnSpc>
                <a:spcPct val="120000"/>
              </a:lnSpc>
              <a:buNone/>
            </a:pPr>
            <a:r>
              <a:rPr lang="en-US" sz="3500" spc="-150" dirty="0" smtClean="0"/>
              <a:t>In  sales force objects are essentially database tables </a:t>
            </a:r>
          </a:p>
          <a:p>
            <a:pPr>
              <a:lnSpc>
                <a:spcPct val="120000"/>
              </a:lnSpc>
              <a:buNone/>
            </a:pPr>
            <a:r>
              <a:rPr lang="en-US" sz="3500" spc="-150" dirty="0" smtClean="0"/>
              <a:t>That permit you store data that is specific to </a:t>
            </a:r>
            <a:r>
              <a:rPr lang="en-US" sz="3500" spc="-150" dirty="0" err="1" smtClean="0"/>
              <a:t>organisation</a:t>
            </a:r>
            <a:r>
              <a:rPr lang="en-US" sz="3500" spc="-150" dirty="0" smtClean="0"/>
              <a:t>.</a:t>
            </a:r>
          </a:p>
          <a:p>
            <a:pPr>
              <a:lnSpc>
                <a:spcPct val="120000"/>
              </a:lnSpc>
              <a:buNone/>
            </a:pPr>
            <a:r>
              <a:rPr lang="en-US" sz="3500" spc="-150" dirty="0" smtClean="0"/>
              <a:t>There are two different types of objects in sales force.</a:t>
            </a:r>
          </a:p>
          <a:p>
            <a:pPr marL="514350" indent="-514350">
              <a:lnSpc>
                <a:spcPct val="120000"/>
              </a:lnSpc>
              <a:buNone/>
            </a:pPr>
            <a:r>
              <a:rPr lang="en-US" sz="3500" spc="-150" dirty="0" smtClean="0"/>
              <a:t>1.Standard object.</a:t>
            </a:r>
          </a:p>
          <a:p>
            <a:pPr marL="514350" indent="-514350">
              <a:lnSpc>
                <a:spcPct val="120000"/>
              </a:lnSpc>
              <a:buNone/>
            </a:pPr>
            <a:r>
              <a:rPr lang="en-US" sz="3500" spc="-150" dirty="0" smtClean="0"/>
              <a:t>2.Custom object.</a:t>
            </a:r>
          </a:p>
          <a:p>
            <a:pPr marL="514350" indent="-514350">
              <a:lnSpc>
                <a:spcPct val="120000"/>
              </a:lnSpc>
              <a:buNone/>
            </a:pPr>
            <a:r>
              <a:rPr lang="en-US" sz="3500" spc="-150" dirty="0" smtClean="0"/>
              <a:t>1.Standard object: standard objects are the kind of objects</a:t>
            </a:r>
          </a:p>
          <a:p>
            <a:pPr marL="514350" indent="-514350">
              <a:lnSpc>
                <a:spcPct val="120000"/>
              </a:lnSpc>
              <a:buNone/>
            </a:pPr>
            <a:r>
              <a:rPr lang="en-US" sz="3500" spc="-150" dirty="0" smtClean="0"/>
              <a:t>That are provided by sales force. Com such as contracts,</a:t>
            </a:r>
          </a:p>
          <a:p>
            <a:pPr marL="514350" indent="-514350">
              <a:lnSpc>
                <a:spcPct val="120000"/>
              </a:lnSpc>
              <a:buNone/>
            </a:pPr>
            <a:r>
              <a:rPr lang="en-US" sz="3500" spc="-150" dirty="0" smtClean="0"/>
              <a:t>Users, reports, dashboards etc.</a:t>
            </a:r>
          </a:p>
          <a:p>
            <a:pPr marL="514350" indent="-514350">
              <a:lnSpc>
                <a:spcPct val="120000"/>
              </a:lnSpc>
              <a:buNone/>
            </a:pPr>
            <a:r>
              <a:rPr lang="en-US" sz="3500" spc="-150" dirty="0" smtClean="0"/>
              <a:t>   </a:t>
            </a:r>
          </a:p>
          <a:p>
            <a:pPr>
              <a:buNone/>
            </a:pPr>
            <a:endParaRPr lang="en-US" spc="-150" dirty="0"/>
          </a:p>
        </p:txBody>
      </p:sp>
      <p:pic>
        <p:nvPicPr>
          <p:cNvPr id="4" name="Recorded Sound">
            <a:hlinkClick r:id="" action="ppaction://media"/>
          </p:cNvPr>
          <p:cNvPicPr>
            <a:picLocks noRot="1" noChangeAspect="1"/>
          </p:cNvPicPr>
          <p:nvPr>
            <a:wavAudioFile r:embed="rId1" name="Recorded Sound"/>
          </p:nvPr>
        </p:nvPicPr>
        <p:blipFill>
          <a:blip r:embed="rId3"/>
          <a:stretch>
            <a:fillRect/>
          </a:stretch>
        </p:blipFill>
        <p:spPr>
          <a:xfrm>
            <a:off x="4419600" y="3276600"/>
            <a:ext cx="304800" cy="304800"/>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7318" fill="hold"/>
                                        <p:tgtEl>
                                          <p:spTgt spid="4"/>
                                        </p:tgtEl>
                                      </p:cBhvr>
                                    </p:cmd>
                                  </p:childTnLst>
                                </p:cTn>
                              </p:par>
                            </p:childTnLst>
                          </p:cTn>
                        </p:par>
                      </p:childTnLst>
                    </p:cTn>
                  </p:par>
                </p:childTnLst>
              </p:cTn>
              <p:nextCondLst>
                <p:cond evt="onClick" delay="0">
                  <p:tgtEl>
                    <p:spTgt spid="4"/>
                  </p:tgtEl>
                </p:cond>
              </p:nextCondLst>
            </p:seq>
            <p:audio>
              <p:cMediaNode>
                <p:cTn id="7" fill="hold" display="0">
                  <p:stCondLst>
                    <p:cond delay="indefinite"/>
                  </p:stCondLst>
                  <p:endCondLst>
                    <p:cond evt="onNext" delay="0">
                      <p:tgtEl>
                        <p:sldTgt/>
                      </p:tgtEl>
                    </p:cond>
                    <p:cond evt="onPrev" delay="0">
                      <p:tgtEl>
                        <p:sldTgt/>
                      </p:tgtEl>
                    </p:cond>
                    <p:cond evt="onStopAudio" delay="0">
                      <p:tgtEl>
                        <p:sldTgt/>
                      </p:tgtEl>
                    </p:cond>
                  </p:endCondLst>
                </p:cTn>
                <p:tgtEl>
                  <p:spTgt spid="4"/>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Content Placeholder 16"/>
          <p:cNvSpPr>
            <a:spLocks noGrp="1"/>
          </p:cNvSpPr>
          <p:nvPr>
            <p:ph idx="1"/>
          </p:nvPr>
        </p:nvSpPr>
        <p:spPr>
          <a:xfrm>
            <a:off x="0" y="0"/>
            <a:ext cx="9144000" cy="6858000"/>
          </a:xfrm>
        </p:spPr>
        <p:txBody>
          <a:bodyPr>
            <a:normAutofit fontScale="92500" lnSpcReduction="20000"/>
          </a:bodyPr>
          <a:lstStyle/>
          <a:p>
            <a:pPr>
              <a:lnSpc>
                <a:spcPct val="120000"/>
              </a:lnSpc>
              <a:buNone/>
            </a:pPr>
            <a:r>
              <a:rPr lang="en-US" spc="-150" dirty="0" smtClean="0"/>
              <a:t>2.Custom  object: custom objects are the kind of</a:t>
            </a:r>
          </a:p>
          <a:p>
            <a:pPr>
              <a:lnSpc>
                <a:spcPct val="120000"/>
              </a:lnSpc>
              <a:buNone/>
            </a:pPr>
            <a:r>
              <a:rPr lang="en-US" spc="-150" dirty="0" smtClean="0"/>
              <a:t>Objects that are created by the users. 	</a:t>
            </a:r>
          </a:p>
          <a:p>
            <a:pPr>
              <a:lnSpc>
                <a:spcPct val="120000"/>
              </a:lnSpc>
              <a:buNone/>
            </a:pPr>
            <a:r>
              <a:rPr lang="en-US" spc="-150" dirty="0" smtClean="0"/>
              <a:t>They Supply information that is unique and </a:t>
            </a:r>
            <a:r>
              <a:rPr lang="en-US" spc="-150" dirty="0" err="1" smtClean="0"/>
              <a:t>essentional</a:t>
            </a:r>
            <a:endParaRPr lang="en-US" spc="-150" dirty="0" smtClean="0"/>
          </a:p>
          <a:p>
            <a:pPr>
              <a:lnSpc>
                <a:spcPct val="120000"/>
              </a:lnSpc>
              <a:buNone/>
            </a:pPr>
            <a:r>
              <a:rPr lang="en-US" spc="-150" dirty="0" smtClean="0"/>
              <a:t>To their user . They are the main source of any application</a:t>
            </a:r>
          </a:p>
          <a:p>
            <a:pPr>
              <a:lnSpc>
                <a:spcPct val="120000"/>
              </a:lnSpc>
              <a:buNone/>
            </a:pPr>
            <a:r>
              <a:rPr lang="en-US" spc="-150" dirty="0" smtClean="0"/>
              <a:t>And provide a structure for sharing data. </a:t>
            </a:r>
          </a:p>
          <a:p>
            <a:pPr>
              <a:lnSpc>
                <a:spcPct val="120000"/>
              </a:lnSpc>
              <a:buNone/>
            </a:pPr>
            <a:r>
              <a:rPr lang="en-US" u="sng" spc="-150" dirty="0" smtClean="0"/>
              <a:t>In property management we create a custom object</a:t>
            </a:r>
          </a:p>
          <a:p>
            <a:pPr>
              <a:lnSpc>
                <a:spcPct val="120000"/>
              </a:lnSpc>
              <a:buNone/>
            </a:pPr>
            <a:r>
              <a:rPr lang="en-US" u="sng" spc="-150" dirty="0" smtClean="0"/>
              <a:t>Of three types:</a:t>
            </a:r>
          </a:p>
          <a:p>
            <a:pPr marL="514350" indent="-514350">
              <a:lnSpc>
                <a:spcPct val="120000"/>
              </a:lnSpc>
              <a:buFont typeface="+mj-lt"/>
              <a:buAutoNum type="arabicPeriod"/>
            </a:pPr>
            <a:r>
              <a:rPr lang="en-US" spc="-150" dirty="0" smtClean="0"/>
              <a:t>Property object.</a:t>
            </a:r>
          </a:p>
          <a:p>
            <a:pPr marL="514350" indent="-514350">
              <a:lnSpc>
                <a:spcPct val="120000"/>
              </a:lnSpc>
              <a:buFont typeface="+mj-lt"/>
              <a:buAutoNum type="arabicPeriod"/>
            </a:pPr>
            <a:r>
              <a:rPr lang="en-US" spc="-150" dirty="0" smtClean="0"/>
              <a:t>enquiry	object.</a:t>
            </a:r>
          </a:p>
          <a:p>
            <a:pPr marL="514350" indent="-514350">
              <a:lnSpc>
                <a:spcPct val="120000"/>
              </a:lnSpc>
              <a:buFont typeface="+mj-lt"/>
              <a:buAutoNum type="arabicPeriod"/>
            </a:pPr>
            <a:r>
              <a:rPr lang="en-US" spc="-150" dirty="0" smtClean="0"/>
              <a:t>Loan object.</a:t>
            </a:r>
          </a:p>
          <a:p>
            <a:pPr marL="514350" indent="-514350">
              <a:buNone/>
            </a:pPr>
            <a:r>
              <a:rPr lang="en-US" dirty="0" smtClean="0"/>
              <a:t>																		  		</a:t>
            </a:r>
          </a:p>
          <a:p>
            <a:pPr>
              <a:buNone/>
            </a:pPr>
            <a:endParaRPr lang="en-US" dirty="0" smtClean="0"/>
          </a:p>
          <a:p>
            <a:pPr>
              <a:buNone/>
            </a:pPr>
            <a:endParaRPr lang="en-US" dirty="0" smtClean="0"/>
          </a:p>
          <a:p>
            <a:pPr>
              <a:buNone/>
            </a:pPr>
            <a:endParaRPr lang="en-US" dirty="0"/>
          </a:p>
        </p:txBody>
      </p:sp>
      <p:pic>
        <p:nvPicPr>
          <p:cNvPr id="3" name="Recorded Sound">
            <a:hlinkClick r:id="" action="ppaction://media"/>
          </p:cNvPr>
          <p:cNvPicPr>
            <a:picLocks noRot="1" noChangeAspect="1"/>
          </p:cNvPicPr>
          <p:nvPr>
            <a:wavAudioFile r:embed="rId1" name="Recorded Sound"/>
          </p:nvPr>
        </p:nvPicPr>
        <p:blipFill>
          <a:blip r:embed="rId3"/>
          <a:stretch>
            <a:fillRect/>
          </a:stretch>
        </p:blipFill>
        <p:spPr>
          <a:xfrm>
            <a:off x="4419600" y="3276600"/>
            <a:ext cx="304800" cy="304800"/>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8145" fill="hold"/>
                                        <p:tgtEl>
                                          <p:spTgt spid="3"/>
                                        </p:tgtEl>
                                      </p:cBhvr>
                                    </p:cmd>
                                  </p:childTnLst>
                                </p:cTn>
                              </p:par>
                            </p:childTnLst>
                          </p:cTn>
                        </p:par>
                      </p:childTnLst>
                    </p:cTn>
                  </p:par>
                </p:childTnLst>
              </p:cTn>
              <p:nextCondLst>
                <p:cond evt="onClick" delay="0">
                  <p:tgtEl>
                    <p:spTgt spid="3"/>
                  </p:tgtEl>
                </p:cond>
              </p:nextCondLst>
            </p:seq>
            <p:audio>
              <p:cMediaNode>
                <p:cTn id="7" fill="hold" display="0">
                  <p:stCondLst>
                    <p:cond delay="indefinite"/>
                  </p:stCondLst>
                  <p:endCondLst>
                    <p:cond evt="onNext" delay="0">
                      <p:tgtEl>
                        <p:sldTgt/>
                      </p:tgtEl>
                    </p:cond>
                    <p:cond evt="onPrev" delay="0">
                      <p:tgtEl>
                        <p:sldTgt/>
                      </p:tgtEl>
                    </p:cond>
                    <p:cond evt="onStopAudio" delay="0">
                      <p:tgtEl>
                        <p:sldTgt/>
                      </p:tgtEl>
                    </p:cond>
                  </p:endCondLst>
                </p:cTn>
                <p:tgtEl>
                  <p:spTgt spid="3"/>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4000" cy="6858000"/>
          </a:xfrm>
        </p:spPr>
        <p:txBody>
          <a:bodyPr>
            <a:normAutofit lnSpcReduction="10000"/>
          </a:bodyPr>
          <a:lstStyle/>
          <a:p>
            <a:pPr marL="514350" indent="-514350">
              <a:buNone/>
            </a:pPr>
            <a:r>
              <a:rPr lang="en-US" u="sng" dirty="0" smtClean="0"/>
              <a:t>1.To create property object: </a:t>
            </a:r>
            <a:r>
              <a:rPr lang="en-US" dirty="0" smtClean="0"/>
              <a:t>enter the plural name as</a:t>
            </a:r>
          </a:p>
          <a:p>
            <a:pPr marL="514350" indent="-514350">
              <a:buNone/>
            </a:pPr>
            <a:r>
              <a:rPr lang="en-US" dirty="0" smtClean="0"/>
              <a:t>Properties label name (property). And record name</a:t>
            </a:r>
          </a:p>
          <a:p>
            <a:pPr marL="514350" indent="-514350">
              <a:buNone/>
            </a:pPr>
            <a:r>
              <a:rPr lang="en-US" dirty="0" smtClean="0"/>
              <a:t>(property name) and click on the allow reports. Allow</a:t>
            </a:r>
          </a:p>
          <a:p>
            <a:pPr marL="514350" indent="-514350">
              <a:buNone/>
            </a:pPr>
            <a:r>
              <a:rPr lang="en-US" dirty="0" smtClean="0"/>
              <a:t>Search and save is automatically the object is created.</a:t>
            </a:r>
          </a:p>
          <a:p>
            <a:pPr marL="514350" indent="-514350">
              <a:buNone/>
            </a:pPr>
            <a:r>
              <a:rPr lang="en-US" dirty="0" smtClean="0"/>
              <a:t> </a:t>
            </a:r>
            <a:r>
              <a:rPr lang="en-US" u="sng" dirty="0" smtClean="0"/>
              <a:t>2.to create a enquiry object: </a:t>
            </a:r>
            <a:r>
              <a:rPr lang="en-US" dirty="0" smtClean="0"/>
              <a:t>enter the label name is </a:t>
            </a:r>
          </a:p>
          <a:p>
            <a:pPr marL="514350" indent="-514350">
              <a:buNone/>
            </a:pPr>
            <a:r>
              <a:rPr lang="en-US" dirty="0" smtClean="0"/>
              <a:t>(lead) plural label name(leads)record name(customer</a:t>
            </a:r>
          </a:p>
          <a:p>
            <a:pPr marL="514350" indent="-514350">
              <a:buNone/>
            </a:pPr>
            <a:r>
              <a:rPr lang="en-US" dirty="0" smtClean="0"/>
              <a:t>Name). Click on allow reports. Allow search and save </a:t>
            </a:r>
          </a:p>
          <a:p>
            <a:pPr marL="514350" indent="-514350">
              <a:buNone/>
            </a:pPr>
            <a:r>
              <a:rPr lang="en-US" dirty="0" smtClean="0"/>
              <a:t>it automatically the object is created.</a:t>
            </a:r>
          </a:p>
          <a:p>
            <a:pPr marL="514350" indent="-514350">
              <a:buNone/>
            </a:pPr>
            <a:r>
              <a:rPr lang="en-US" u="sng" dirty="0" smtClean="0"/>
              <a:t>3. To create a loan object: </a:t>
            </a:r>
            <a:r>
              <a:rPr lang="en-US" dirty="0" smtClean="0"/>
              <a:t>enter the label name (loan)</a:t>
            </a:r>
          </a:p>
          <a:p>
            <a:pPr marL="514350" indent="-514350">
              <a:buNone/>
            </a:pPr>
            <a:r>
              <a:rPr lang="en-US" dirty="0" smtClean="0"/>
              <a:t>Plural label name (loans). Id data type as auto number</a:t>
            </a:r>
          </a:p>
          <a:p>
            <a:pPr marL="514350" indent="-514350">
              <a:buNone/>
            </a:pPr>
            <a:r>
              <a:rPr lang="en-US" dirty="0" smtClean="0"/>
              <a:t>Display format as (00,00), starting number (0001).</a:t>
            </a:r>
          </a:p>
          <a:p>
            <a:pPr marL="514350" indent="-514350">
              <a:buNone/>
            </a:pPr>
            <a:r>
              <a:rPr lang="en-US" dirty="0" smtClean="0"/>
              <a:t>Click on the allow reports allow for search and save it.  </a:t>
            </a:r>
            <a:endParaRPr lang="en-US" dirty="0"/>
          </a:p>
        </p:txBody>
      </p:sp>
      <p:pic>
        <p:nvPicPr>
          <p:cNvPr id="4" name="Recorded Sound">
            <a:hlinkClick r:id="" action="ppaction://media"/>
          </p:cNvPr>
          <p:cNvPicPr>
            <a:picLocks noRot="1" noChangeAspect="1"/>
          </p:cNvPicPr>
          <p:nvPr>
            <a:wavAudioFile r:embed="rId1" name="Recorded Sound"/>
          </p:nvPr>
        </p:nvPicPr>
        <p:blipFill>
          <a:blip r:embed="rId3"/>
          <a:stretch>
            <a:fillRect/>
          </a:stretch>
        </p:blipFill>
        <p:spPr>
          <a:xfrm>
            <a:off x="4419600" y="3276600"/>
            <a:ext cx="304800" cy="304800"/>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31957" fill="hold"/>
                                        <p:tgtEl>
                                          <p:spTgt spid="4"/>
                                        </p:tgtEl>
                                      </p:cBhvr>
                                    </p:cmd>
                                  </p:childTnLst>
                                </p:cTn>
                              </p:par>
                            </p:childTnLst>
                          </p:cTn>
                        </p:par>
                      </p:childTnLst>
                    </p:cTn>
                  </p:par>
                </p:childTnLst>
              </p:cTn>
              <p:nextCondLst>
                <p:cond evt="onClick" delay="0">
                  <p:tgtEl>
                    <p:spTgt spid="4"/>
                  </p:tgtEl>
                </p:cond>
              </p:nextCondLst>
            </p:seq>
            <p:audio>
              <p:cMediaNode>
                <p:cTn id="7" fill="hold" display="0">
                  <p:stCondLst>
                    <p:cond delay="indefinite"/>
                  </p:stCondLst>
                  <p:endCondLst>
                    <p:cond evt="onNext" delay="0">
                      <p:tgtEl>
                        <p:sldTgt/>
                      </p:tgtEl>
                    </p:cond>
                    <p:cond evt="onPrev" delay="0">
                      <p:tgtEl>
                        <p:sldTgt/>
                      </p:tgtEl>
                    </p:cond>
                    <p:cond evt="onStopAudio" delay="0">
                      <p:tgtEl>
                        <p:sldTgt/>
                      </p:tgtEl>
                    </p:cond>
                  </p:endCondLst>
                </p:cTn>
                <p:tgtEl>
                  <p:spTgt spid="4"/>
                </p:tgtEl>
              </p:cMediaNode>
            </p:audio>
          </p:childTnLst>
        </p:cTn>
      </p:par>
    </p:tnLst>
  </p:timing>
</p:sld>
</file>

<file path=ppt/theme/theme1.xml><?xml version="1.0" encoding="utf-8"?>
<a:theme xmlns:a="http://schemas.openxmlformats.org/drawingml/2006/main" name="SALES FROCE HERO">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SALES FROCE HERO</Template>
  <TotalTime>654</TotalTime>
  <Words>3009</Words>
  <Application>Microsoft Office PowerPoint</Application>
  <PresentationFormat>On-screen Show (4:3)</PresentationFormat>
  <Paragraphs>302</Paragraphs>
  <Slides>37</Slides>
  <Notes>0</Notes>
  <HiddenSlides>0</HiddenSlides>
  <MMClips>37</MMClips>
  <ScaleCrop>false</ScaleCrop>
  <HeadingPairs>
    <vt:vector size="4" baseType="variant">
      <vt:variant>
        <vt:lpstr>Theme</vt:lpstr>
      </vt:variant>
      <vt:variant>
        <vt:i4>1</vt:i4>
      </vt:variant>
      <vt:variant>
        <vt:lpstr>Slide Titles</vt:lpstr>
      </vt:variant>
      <vt:variant>
        <vt:i4>37</vt:i4>
      </vt:variant>
    </vt:vector>
  </HeadingPairs>
  <TitlesOfParts>
    <vt:vector size="38" baseType="lpstr">
      <vt:lpstr>SALES FROCE HERO</vt:lpstr>
      <vt:lpstr>Property management application using</vt:lpstr>
      <vt:lpstr>Team details</vt:lpstr>
      <vt:lpstr>INTRODUCTION TO SALES FORCE</vt:lpstr>
      <vt:lpstr>PROJECT DISCRIPTION:</vt:lpstr>
      <vt:lpstr>Steps to create a salesforce account  </vt:lpstr>
      <vt:lpstr>Steps to create salesforce developer account </vt:lpstr>
      <vt:lpstr>Objects in salesforce</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Team details</dc:title>
  <dc:creator>LENOVO</dc:creator>
  <cp:lastModifiedBy>LENOVO</cp:lastModifiedBy>
  <cp:revision>75</cp:revision>
  <dcterms:created xsi:type="dcterms:W3CDTF">2025-03-07T10:26:03Z</dcterms:created>
  <dcterms:modified xsi:type="dcterms:W3CDTF">2025-03-11T06:35:21Z</dcterms:modified>
</cp:coreProperties>
</file>